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5"/>
  </p:notesMasterIdLst>
  <p:sldIdLst>
    <p:sldId id="322" r:id="rId2"/>
    <p:sldId id="397" r:id="rId3"/>
    <p:sldId id="391" r:id="rId4"/>
    <p:sldId id="392" r:id="rId5"/>
    <p:sldId id="393" r:id="rId6"/>
    <p:sldId id="394" r:id="rId7"/>
    <p:sldId id="395" r:id="rId8"/>
    <p:sldId id="396" r:id="rId9"/>
    <p:sldId id="382" r:id="rId10"/>
    <p:sldId id="383" r:id="rId11"/>
    <p:sldId id="384" r:id="rId12"/>
    <p:sldId id="377" r:id="rId13"/>
    <p:sldId id="378" r:id="rId14"/>
    <p:sldId id="379" r:id="rId15"/>
    <p:sldId id="380" r:id="rId16"/>
    <p:sldId id="381" r:id="rId17"/>
    <p:sldId id="367" r:id="rId18"/>
    <p:sldId id="368" r:id="rId19"/>
    <p:sldId id="369" r:id="rId20"/>
    <p:sldId id="370" r:id="rId21"/>
    <p:sldId id="371" r:id="rId22"/>
    <p:sldId id="372" r:id="rId23"/>
    <p:sldId id="373" r:id="rId24"/>
    <p:sldId id="374" r:id="rId25"/>
    <p:sldId id="375" r:id="rId26"/>
    <p:sldId id="376" r:id="rId27"/>
    <p:sldId id="366" r:id="rId28"/>
    <p:sldId id="387" r:id="rId29"/>
    <p:sldId id="398" r:id="rId30"/>
    <p:sldId id="399" r:id="rId31"/>
    <p:sldId id="401" r:id="rId32"/>
    <p:sldId id="404" r:id="rId33"/>
    <p:sldId id="389" r:id="rId34"/>
    <p:sldId id="403" r:id="rId35"/>
    <p:sldId id="409" r:id="rId36"/>
    <p:sldId id="410" r:id="rId37"/>
    <p:sldId id="411" r:id="rId38"/>
    <p:sldId id="402" r:id="rId39"/>
    <p:sldId id="406" r:id="rId40"/>
    <p:sldId id="407" r:id="rId41"/>
    <p:sldId id="408" r:id="rId42"/>
    <p:sldId id="386" r:id="rId43"/>
    <p:sldId id="32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xmlns=""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8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75"/>
  </p:normalViewPr>
  <p:slideViewPr>
    <p:cSldViewPr snapToGrid="0" snapToObjects="1">
      <p:cViewPr varScale="1">
        <p:scale>
          <a:sx n="91" d="100"/>
          <a:sy n="91" d="100"/>
        </p:scale>
        <p:origin x="-688" y="-1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19/12/1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792672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时长：</a:t>
            </a:r>
            <a:r>
              <a:rPr lang="en-US" altLang="zh-CN" dirty="0" smtClean="0"/>
              <a:t>3</a:t>
            </a:r>
            <a:r>
              <a:rPr lang="zh-CN" altLang="en-US" dirty="0" smtClean="0"/>
              <a:t>分钟</a:t>
            </a:r>
            <a:endParaRPr lang="en-US" altLang="zh-CN" dirty="0" smtClean="0"/>
          </a:p>
          <a:p>
            <a:r>
              <a:rPr lang="zh-CN" altLang="en-US" dirty="0" smtClean="0"/>
              <a:t>形式：讲述</a:t>
            </a:r>
            <a:endParaRPr lang="en-US" altLang="zh-CN" dirty="0" smtClean="0"/>
          </a:p>
          <a:p>
            <a:r>
              <a:rPr lang="zh-CN" altLang="en-US" dirty="0" smtClean="0"/>
              <a:t>内容：</a:t>
            </a:r>
            <a:endParaRPr lang="en-US" altLang="zh-CN" dirty="0" smtClean="0"/>
          </a:p>
          <a:p>
            <a:r>
              <a:rPr lang="en-US" altLang="zh-CN" dirty="0" smtClean="0"/>
              <a:t>1.</a:t>
            </a:r>
            <a:r>
              <a:rPr lang="zh-CN" altLang="en-US" dirty="0" smtClean="0"/>
              <a:t>分裂点</a:t>
            </a:r>
            <a:r>
              <a:rPr lang="en-US" altLang="zh-CN" dirty="0" smtClean="0"/>
              <a:t>s=1.5</a:t>
            </a:r>
            <a:r>
              <a:rPr lang="zh-CN" altLang="en-US" dirty="0" smtClean="0"/>
              <a:t>时，左右树</a:t>
            </a:r>
            <a:r>
              <a:rPr lang="en-US" altLang="zh-CN" dirty="0" smtClean="0"/>
              <a:t>R1</a:t>
            </a:r>
            <a:r>
              <a:rPr lang="zh-CN" altLang="en-US" dirty="0" smtClean="0"/>
              <a:t>和</a:t>
            </a:r>
            <a:r>
              <a:rPr lang="en-US" altLang="zh-CN" dirty="0" smtClean="0"/>
              <a:t>R2</a:t>
            </a:r>
            <a:r>
              <a:rPr lang="zh-CN" altLang="en-US" dirty="0" smtClean="0"/>
              <a:t>，</a:t>
            </a:r>
            <a:r>
              <a:rPr lang="en-US" altLang="zh-CN" dirty="0" smtClean="0"/>
              <a:t>c1</a:t>
            </a:r>
            <a:r>
              <a:rPr lang="zh-CN" altLang="en-US" dirty="0" smtClean="0"/>
              <a:t>和</a:t>
            </a:r>
            <a:r>
              <a:rPr lang="en-US" altLang="zh-CN" dirty="0" smtClean="0"/>
              <a:t>c2</a:t>
            </a:r>
            <a:r>
              <a:rPr lang="zh-CN" altLang="en-US" dirty="0" smtClean="0"/>
              <a:t>是左右树的均值</a:t>
            </a:r>
          </a:p>
          <a:p>
            <a:r>
              <a:rPr lang="en-US" altLang="zh-CN" dirty="0" smtClean="0"/>
              <a:t>2.</a:t>
            </a:r>
            <a:r>
              <a:rPr lang="zh-CN" altLang="en-US" dirty="0" smtClean="0"/>
              <a:t>所有分裂点中</a:t>
            </a:r>
            <a:r>
              <a:rPr lang="en-US" altLang="zh-CN" dirty="0" smtClean="0"/>
              <a:t>6.5</a:t>
            </a:r>
            <a:r>
              <a:rPr lang="zh-CN" altLang="en-US" dirty="0" smtClean="0"/>
              <a:t>时</a:t>
            </a:r>
            <a:r>
              <a:rPr lang="en-US" altLang="zh-CN" dirty="0" smtClean="0"/>
              <a:t>m</a:t>
            </a:r>
            <a:r>
              <a:rPr lang="zh-CN" altLang="en-US" dirty="0" smtClean="0"/>
              <a:t>（</a:t>
            </a:r>
            <a:r>
              <a:rPr lang="en-US" altLang="zh-CN" dirty="0" smtClean="0"/>
              <a:t>s</a:t>
            </a:r>
            <a:r>
              <a:rPr lang="zh-CN" altLang="en-US" dirty="0" smtClean="0"/>
              <a:t>）最小</a:t>
            </a:r>
            <a:endParaRPr lang="en-US" altLang="zh-CN" dirty="0" smtClean="0"/>
          </a:p>
          <a:p>
            <a:r>
              <a:rPr lang="en-US" altLang="zh-CN" dirty="0" smtClean="0"/>
              <a:t>3.</a:t>
            </a:r>
            <a:r>
              <a:rPr lang="zh-CN" altLang="en-US" dirty="0" smtClean="0"/>
              <a:t>得到回归树</a:t>
            </a:r>
            <a:r>
              <a:rPr lang="en-US" altLang="zh-CN" dirty="0" smtClean="0"/>
              <a:t>T1</a:t>
            </a:r>
            <a:r>
              <a:rPr lang="zh-CN" altLang="en-US" dirty="0" smtClean="0"/>
              <a:t>，第</a:t>
            </a:r>
            <a:r>
              <a:rPr lang="en-US" altLang="zh-CN" dirty="0" smtClean="0"/>
              <a:t>1</a:t>
            </a:r>
            <a:r>
              <a:rPr lang="zh-CN" altLang="en-US" dirty="0" smtClean="0"/>
              <a:t>轮</a:t>
            </a:r>
            <a:r>
              <a:rPr lang="en-US" altLang="zh-CN" dirty="0" smtClean="0"/>
              <a:t>T(x)</a:t>
            </a:r>
            <a:r>
              <a:rPr lang="zh-CN" altLang="en-US" dirty="0" smtClean="0"/>
              <a:t>等于</a:t>
            </a:r>
            <a:r>
              <a:rPr lang="en-US" altLang="zh-CN" dirty="0" smtClean="0"/>
              <a:t>f(x)</a:t>
            </a:r>
            <a:endParaRPr lang="zh-CN" altLang="en-US" dirty="0" smtClean="0"/>
          </a:p>
        </p:txBody>
      </p:sp>
      <p:sp>
        <p:nvSpPr>
          <p:cNvPr id="4" name="灯片编号占位符 3"/>
          <p:cNvSpPr>
            <a:spLocks noGrp="1"/>
          </p:cNvSpPr>
          <p:nvPr>
            <p:ph type="sldNum" sz="quarter" idx="10"/>
          </p:nvPr>
        </p:nvSpPr>
        <p:spPr/>
        <p:txBody>
          <a:bodyPr/>
          <a:lstStyle/>
          <a:p>
            <a:fld id="{EE3547DB-90B7-4F0B-B886-4A58BF0879CC}" type="slidenum">
              <a:rPr lang="zh-CN" altLang="en-US" smtClean="0"/>
              <a:t>14</a:t>
            </a:fld>
            <a:endParaRPr lang="zh-CN" altLang="en-US"/>
          </a:p>
        </p:txBody>
      </p:sp>
    </p:spTree>
    <p:extLst>
      <p:ext uri="{BB962C8B-B14F-4D97-AF65-F5344CB8AC3E}">
        <p14:creationId xmlns:p14="http://schemas.microsoft.com/office/powerpoint/2010/main" val="2833110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时长：</a:t>
            </a:r>
            <a:r>
              <a:rPr lang="en-US" altLang="zh-CN" dirty="0" smtClean="0"/>
              <a:t>3</a:t>
            </a:r>
            <a:r>
              <a:rPr lang="zh-CN" altLang="en-US" dirty="0" smtClean="0"/>
              <a:t>分钟</a:t>
            </a:r>
            <a:endParaRPr lang="en-US" altLang="zh-CN" dirty="0" smtClean="0"/>
          </a:p>
          <a:p>
            <a:r>
              <a:rPr lang="zh-CN" altLang="en-US" dirty="0" smtClean="0"/>
              <a:t>形式：讲述</a:t>
            </a:r>
            <a:endParaRPr lang="en-US" altLang="zh-CN" dirty="0" smtClean="0"/>
          </a:p>
          <a:p>
            <a:r>
              <a:rPr lang="zh-CN" altLang="en-US" dirty="0" smtClean="0"/>
              <a:t>内容：</a:t>
            </a:r>
            <a:endParaRPr lang="en-US" altLang="zh-CN" dirty="0" smtClean="0"/>
          </a:p>
          <a:p>
            <a:r>
              <a:rPr lang="en-US" altLang="zh-CN" dirty="0" smtClean="0"/>
              <a:t>1.</a:t>
            </a:r>
            <a:r>
              <a:rPr lang="zh-CN" altLang="en-US" dirty="0" smtClean="0"/>
              <a:t>残差计算距离，第一个样本</a:t>
            </a:r>
            <a:r>
              <a:rPr lang="en-US" altLang="zh-CN" dirty="0" smtClean="0"/>
              <a:t>5.56-6.24</a:t>
            </a:r>
            <a:r>
              <a:rPr lang="en-US" altLang="zh-CN" baseline="0" dirty="0" smtClean="0"/>
              <a:t> = -0.68</a:t>
            </a:r>
          </a:p>
          <a:p>
            <a:r>
              <a:rPr lang="en-US" altLang="zh-CN" baseline="0" dirty="0" smtClean="0"/>
              <a:t>2.</a:t>
            </a:r>
            <a:r>
              <a:rPr lang="zh-CN" altLang="en-US" baseline="0" dirty="0" smtClean="0"/>
              <a:t>计算</a:t>
            </a:r>
            <a:r>
              <a:rPr lang="en-US" altLang="zh-CN" baseline="0" dirty="0" smtClean="0"/>
              <a:t>Loss</a:t>
            </a:r>
          </a:p>
          <a:p>
            <a:r>
              <a:rPr lang="en-US" altLang="zh-CN" baseline="0" dirty="0" smtClean="0"/>
              <a:t>3.</a:t>
            </a:r>
            <a:r>
              <a:rPr lang="zh-CN" altLang="en-US" baseline="0" dirty="0" smtClean="0"/>
              <a:t>第</a:t>
            </a:r>
            <a:r>
              <a:rPr lang="en-US" altLang="zh-CN" baseline="0" dirty="0" smtClean="0"/>
              <a:t>2</a:t>
            </a:r>
            <a:r>
              <a:rPr lang="zh-CN" altLang="en-US" baseline="0" dirty="0" smtClean="0"/>
              <a:t>轮，计算回归树</a:t>
            </a:r>
            <a:r>
              <a:rPr lang="en-US" altLang="zh-CN" baseline="0" dirty="0" smtClean="0"/>
              <a:t>T</a:t>
            </a:r>
          </a:p>
          <a:p>
            <a:r>
              <a:rPr lang="en-US" altLang="zh-CN" baseline="0" dirty="0" smtClean="0"/>
              <a:t>4.</a:t>
            </a:r>
            <a:r>
              <a:rPr lang="zh-CN" altLang="en-US" baseline="0" dirty="0" smtClean="0"/>
              <a:t>更新第</a:t>
            </a:r>
            <a:r>
              <a:rPr lang="en-US" altLang="zh-CN" baseline="0" dirty="0" smtClean="0"/>
              <a:t>2</a:t>
            </a:r>
            <a:r>
              <a:rPr lang="zh-CN" altLang="en-US" baseline="0" dirty="0" smtClean="0"/>
              <a:t>轮后的</a:t>
            </a:r>
            <a:r>
              <a:rPr lang="en-US" altLang="zh-CN" baseline="0" dirty="0" smtClean="0"/>
              <a:t>f(x)</a:t>
            </a:r>
            <a:endParaRPr lang="zh-CN" altLang="en-US" dirty="0"/>
          </a:p>
        </p:txBody>
      </p:sp>
      <p:sp>
        <p:nvSpPr>
          <p:cNvPr id="4" name="灯片编号占位符 3"/>
          <p:cNvSpPr>
            <a:spLocks noGrp="1"/>
          </p:cNvSpPr>
          <p:nvPr>
            <p:ph type="sldNum" sz="quarter" idx="10"/>
          </p:nvPr>
        </p:nvSpPr>
        <p:spPr/>
        <p:txBody>
          <a:bodyPr/>
          <a:lstStyle/>
          <a:p>
            <a:fld id="{EE3547DB-90B7-4F0B-B886-4A58BF0879CC}" type="slidenum">
              <a:rPr lang="zh-CN" altLang="en-US" smtClean="0"/>
              <a:t>15</a:t>
            </a:fld>
            <a:endParaRPr lang="zh-CN" altLang="en-US"/>
          </a:p>
        </p:txBody>
      </p:sp>
    </p:spTree>
    <p:extLst>
      <p:ext uri="{BB962C8B-B14F-4D97-AF65-F5344CB8AC3E}">
        <p14:creationId xmlns:p14="http://schemas.microsoft.com/office/powerpoint/2010/main" val="1884185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时长：</a:t>
            </a:r>
            <a:r>
              <a:rPr lang="en-US" altLang="zh-CN" dirty="0" smtClean="0"/>
              <a:t>3</a:t>
            </a:r>
            <a:r>
              <a:rPr lang="zh-CN" altLang="en-US" dirty="0" smtClean="0"/>
              <a:t>分钟</a:t>
            </a:r>
            <a:endParaRPr lang="en-US" altLang="zh-CN" dirty="0" smtClean="0"/>
          </a:p>
          <a:p>
            <a:r>
              <a:rPr lang="zh-CN" altLang="en-US" dirty="0" smtClean="0"/>
              <a:t>形式：讲述</a:t>
            </a:r>
            <a:endParaRPr lang="en-US" altLang="zh-CN" dirty="0" smtClean="0"/>
          </a:p>
          <a:p>
            <a:r>
              <a:rPr lang="zh-CN" altLang="en-US" dirty="0" smtClean="0"/>
              <a:t>内容：</a:t>
            </a:r>
            <a:endParaRPr lang="en-US" altLang="zh-CN" dirty="0" smtClean="0"/>
          </a:p>
          <a:p>
            <a:r>
              <a:rPr lang="en-US" altLang="zh-CN" dirty="0" smtClean="0"/>
              <a:t>1.</a:t>
            </a:r>
            <a:r>
              <a:rPr lang="zh-CN" altLang="en-US" dirty="0" smtClean="0"/>
              <a:t> </a:t>
            </a:r>
            <a:r>
              <a:rPr lang="zh-CN" altLang="en-US" baseline="0" dirty="0" smtClean="0"/>
              <a:t>计算</a:t>
            </a:r>
            <a:r>
              <a:rPr lang="en-US" altLang="zh-CN" baseline="0" dirty="0" smtClean="0"/>
              <a:t>6</a:t>
            </a:r>
            <a:r>
              <a:rPr lang="zh-CN" altLang="en-US" baseline="0" dirty="0" smtClean="0"/>
              <a:t>棵树后，</a:t>
            </a:r>
            <a:r>
              <a:rPr lang="en-US" altLang="zh-CN" baseline="0" dirty="0" smtClean="0"/>
              <a:t>Loss</a:t>
            </a:r>
            <a:r>
              <a:rPr lang="zh-CN" altLang="en-US" baseline="0" dirty="0" smtClean="0"/>
              <a:t>为</a:t>
            </a:r>
            <a:r>
              <a:rPr lang="en-US" altLang="zh-CN" baseline="0" dirty="0" smtClean="0"/>
              <a:t>0.17</a:t>
            </a:r>
            <a:r>
              <a:rPr lang="zh-CN" altLang="en-US" baseline="0" dirty="0" smtClean="0"/>
              <a:t>，满足假设，则停止训练</a:t>
            </a:r>
            <a:endParaRPr lang="en-US" altLang="zh-CN" baseline="0" dirty="0" smtClean="0"/>
          </a:p>
          <a:p>
            <a:pPr algn="l"/>
            <a:r>
              <a:rPr lang="en-US" altLang="zh-CN" baseline="0" dirty="0" smtClean="0"/>
              <a:t>2.</a:t>
            </a:r>
            <a:r>
              <a:rPr lang="zh-CN" altLang="en-US" baseline="0" dirty="0" smtClean="0"/>
              <a:t> 更新第</a:t>
            </a:r>
            <a:r>
              <a:rPr lang="en-US" altLang="zh-CN" baseline="0" dirty="0" smtClean="0"/>
              <a:t>6</a:t>
            </a:r>
            <a:r>
              <a:rPr lang="zh-CN" altLang="en-US" baseline="0" dirty="0" smtClean="0"/>
              <a:t>轮后最终的</a:t>
            </a:r>
            <a:r>
              <a:rPr lang="en-US" altLang="zh-CN" baseline="0" dirty="0" smtClean="0"/>
              <a:t>f(x)</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EE3547DB-90B7-4F0B-B886-4A58BF0879CC}" type="slidenum">
              <a:rPr lang="zh-CN" altLang="en-US" smtClean="0"/>
              <a:t>16</a:t>
            </a:fld>
            <a:endParaRPr lang="zh-CN" altLang="en-US"/>
          </a:p>
        </p:txBody>
      </p:sp>
    </p:spTree>
    <p:extLst>
      <p:ext uri="{BB962C8B-B14F-4D97-AF65-F5344CB8AC3E}">
        <p14:creationId xmlns:p14="http://schemas.microsoft.com/office/powerpoint/2010/main" val="1268133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时长：</a:t>
            </a:r>
            <a:r>
              <a:rPr lang="en-US" altLang="zh-CN" dirty="0" smtClean="0"/>
              <a:t>3</a:t>
            </a:r>
            <a:r>
              <a:rPr lang="zh-CN" altLang="en-US" dirty="0" smtClean="0"/>
              <a:t>分钟</a:t>
            </a:r>
            <a:endParaRPr lang="en-US" altLang="zh-CN" dirty="0" smtClean="0"/>
          </a:p>
          <a:p>
            <a:r>
              <a:rPr lang="zh-CN" altLang="en-US" dirty="0" smtClean="0"/>
              <a:t>形式：讲述</a:t>
            </a:r>
            <a:endParaRPr lang="en-US" altLang="zh-CN" dirty="0" smtClean="0"/>
          </a:p>
          <a:p>
            <a:r>
              <a:rPr lang="zh-CN" altLang="en-US" dirty="0" smtClean="0"/>
              <a:t>内容：</a:t>
            </a:r>
            <a:endParaRPr lang="en-US" altLang="zh-CN" dirty="0" smtClean="0"/>
          </a:p>
          <a:p>
            <a:pPr marL="228600" indent="-228600">
              <a:buAutoNum type="arabicPeriod"/>
            </a:pPr>
            <a:r>
              <a:rPr lang="zh-CN" altLang="en-US" dirty="0" smtClean="0"/>
              <a:t>当损失函数是平方损失，计算还简单，如果是一般损失函数，计算复杂，优化困难</a:t>
            </a:r>
            <a:endParaRPr lang="en-US" altLang="zh-CN" dirty="0" smtClean="0"/>
          </a:p>
          <a:p>
            <a:pPr marL="228600" indent="-228600">
              <a:buAutoNum type="arabicPeriod"/>
            </a:pPr>
            <a:r>
              <a:rPr lang="en-US" altLang="zh-CN" dirty="0" smtClean="0"/>
              <a:t>GBDT</a:t>
            </a:r>
            <a:r>
              <a:rPr lang="zh-CN" altLang="en-US" dirty="0" smtClean="0"/>
              <a:t>利用对损失函数求梯度，可以最速下降，迅速收敛拟合到一颗回归树</a:t>
            </a:r>
            <a:endParaRPr lang="zh-CN" altLang="en-US" dirty="0"/>
          </a:p>
        </p:txBody>
      </p:sp>
      <p:sp>
        <p:nvSpPr>
          <p:cNvPr id="4" name="灯片编号占位符 3"/>
          <p:cNvSpPr>
            <a:spLocks noGrp="1"/>
          </p:cNvSpPr>
          <p:nvPr>
            <p:ph type="sldNum" sz="quarter" idx="10"/>
          </p:nvPr>
        </p:nvSpPr>
        <p:spPr/>
        <p:txBody>
          <a:bodyPr/>
          <a:lstStyle/>
          <a:p>
            <a:fld id="{EE3547DB-90B7-4F0B-B886-4A58BF0879CC}" type="slidenum">
              <a:rPr lang="zh-CN" altLang="en-US" smtClean="0"/>
              <a:t>17</a:t>
            </a:fld>
            <a:endParaRPr lang="zh-CN" altLang="en-US"/>
          </a:p>
        </p:txBody>
      </p:sp>
    </p:spTree>
    <p:extLst>
      <p:ext uri="{BB962C8B-B14F-4D97-AF65-F5344CB8AC3E}">
        <p14:creationId xmlns:p14="http://schemas.microsoft.com/office/powerpoint/2010/main" val="2176666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时长：</a:t>
            </a:r>
            <a:r>
              <a:rPr lang="en-US" altLang="zh-CN" dirty="0" smtClean="0"/>
              <a:t>3</a:t>
            </a:r>
            <a:r>
              <a:rPr lang="zh-CN" altLang="en-US" dirty="0" smtClean="0"/>
              <a:t>分钟</a:t>
            </a:r>
            <a:endParaRPr lang="en-US" altLang="zh-CN" dirty="0" smtClean="0"/>
          </a:p>
          <a:p>
            <a:r>
              <a:rPr lang="zh-CN" altLang="en-US" dirty="0" smtClean="0"/>
              <a:t>形式：讲述</a:t>
            </a:r>
            <a:endParaRPr lang="en-US" altLang="zh-CN" dirty="0" smtClean="0"/>
          </a:p>
          <a:p>
            <a:r>
              <a:rPr lang="zh-CN" altLang="en-US" dirty="0" smtClean="0"/>
              <a:t>内容：</a:t>
            </a:r>
            <a:endParaRPr lang="en-US" altLang="zh-CN" dirty="0" smtClean="0"/>
          </a:p>
          <a:p>
            <a:r>
              <a:rPr lang="en-US" altLang="zh-CN" dirty="0" smtClean="0"/>
              <a:t>1.</a:t>
            </a:r>
            <a:r>
              <a:rPr lang="zh-CN" altLang="en-US" dirty="0" smtClean="0"/>
              <a:t>原理可简单叙述，重点看例子帮助理解</a:t>
            </a:r>
            <a:endParaRPr lang="zh-CN" altLang="en-US" dirty="0"/>
          </a:p>
        </p:txBody>
      </p:sp>
      <p:sp>
        <p:nvSpPr>
          <p:cNvPr id="4" name="灯片编号占位符 3"/>
          <p:cNvSpPr>
            <a:spLocks noGrp="1"/>
          </p:cNvSpPr>
          <p:nvPr>
            <p:ph type="sldNum" sz="quarter" idx="10"/>
          </p:nvPr>
        </p:nvSpPr>
        <p:spPr/>
        <p:txBody>
          <a:bodyPr/>
          <a:lstStyle/>
          <a:p>
            <a:fld id="{EE3547DB-90B7-4F0B-B886-4A58BF0879CC}" type="slidenum">
              <a:rPr lang="zh-CN" altLang="en-US" smtClean="0"/>
              <a:t>18</a:t>
            </a:fld>
            <a:endParaRPr lang="zh-CN" altLang="en-US"/>
          </a:p>
        </p:txBody>
      </p:sp>
    </p:spTree>
    <p:extLst>
      <p:ext uri="{BB962C8B-B14F-4D97-AF65-F5344CB8AC3E}">
        <p14:creationId xmlns:p14="http://schemas.microsoft.com/office/powerpoint/2010/main" val="3054394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时长：</a:t>
            </a:r>
            <a:r>
              <a:rPr lang="en-US" altLang="zh-CN" dirty="0" smtClean="0"/>
              <a:t>3</a:t>
            </a:r>
            <a:r>
              <a:rPr lang="zh-CN" altLang="en-US" dirty="0" smtClean="0"/>
              <a:t>分钟</a:t>
            </a:r>
            <a:endParaRPr lang="en-US" altLang="zh-CN" dirty="0" smtClean="0"/>
          </a:p>
          <a:p>
            <a:r>
              <a:rPr lang="zh-CN" altLang="en-US" dirty="0" smtClean="0"/>
              <a:t>形式：讲述</a:t>
            </a:r>
            <a:endParaRPr lang="en-US" altLang="zh-CN" dirty="0" smtClean="0"/>
          </a:p>
          <a:p>
            <a:r>
              <a:rPr lang="zh-CN" altLang="en-US" dirty="0" smtClean="0"/>
              <a:t>内容：</a:t>
            </a:r>
            <a:endParaRPr lang="en-US" altLang="zh-CN" dirty="0" smtClean="0"/>
          </a:p>
          <a:p>
            <a:r>
              <a:rPr lang="en-US" altLang="zh-CN" dirty="0" smtClean="0"/>
              <a:t>1.</a:t>
            </a:r>
            <a:r>
              <a:rPr lang="zh-CN" altLang="en-US" dirty="0" smtClean="0"/>
              <a:t>例子是回归问题</a:t>
            </a:r>
            <a:endParaRPr lang="en-US" altLang="zh-CN" dirty="0" smtClean="0"/>
          </a:p>
          <a:p>
            <a:r>
              <a:rPr lang="en-US" altLang="zh-CN" dirty="0" smtClean="0"/>
              <a:t>2.</a:t>
            </a:r>
            <a:r>
              <a:rPr lang="zh-CN" altLang="en-US" dirty="0" smtClean="0"/>
              <a:t>迭代</a:t>
            </a:r>
            <a:r>
              <a:rPr lang="en-US" altLang="zh-CN" dirty="0" smtClean="0"/>
              <a:t>5</a:t>
            </a:r>
            <a:r>
              <a:rPr lang="zh-CN" altLang="en-US" dirty="0" smtClean="0"/>
              <a:t>棵树</a:t>
            </a:r>
            <a:endParaRPr lang="zh-CN" altLang="en-US" dirty="0"/>
          </a:p>
        </p:txBody>
      </p:sp>
      <p:sp>
        <p:nvSpPr>
          <p:cNvPr id="4" name="灯片编号占位符 3"/>
          <p:cNvSpPr>
            <a:spLocks noGrp="1"/>
          </p:cNvSpPr>
          <p:nvPr>
            <p:ph type="sldNum" sz="quarter" idx="10"/>
          </p:nvPr>
        </p:nvSpPr>
        <p:spPr/>
        <p:txBody>
          <a:bodyPr/>
          <a:lstStyle/>
          <a:p>
            <a:fld id="{EE3547DB-90B7-4F0B-B886-4A58BF0879CC}" type="slidenum">
              <a:rPr lang="zh-CN" altLang="en-US" smtClean="0"/>
              <a:t>19</a:t>
            </a:fld>
            <a:endParaRPr lang="zh-CN" altLang="en-US"/>
          </a:p>
        </p:txBody>
      </p:sp>
    </p:spTree>
    <p:extLst>
      <p:ext uri="{BB962C8B-B14F-4D97-AF65-F5344CB8AC3E}">
        <p14:creationId xmlns:p14="http://schemas.microsoft.com/office/powerpoint/2010/main" val="3911044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时长：</a:t>
            </a:r>
            <a:r>
              <a:rPr lang="en-US" altLang="zh-CN" dirty="0" smtClean="0"/>
              <a:t>3</a:t>
            </a:r>
            <a:r>
              <a:rPr lang="zh-CN" altLang="en-US" dirty="0" smtClean="0"/>
              <a:t>分钟</a:t>
            </a:r>
            <a:endParaRPr lang="en-US" altLang="zh-CN" dirty="0" smtClean="0"/>
          </a:p>
          <a:p>
            <a:r>
              <a:rPr lang="zh-CN" altLang="en-US" dirty="0" smtClean="0"/>
              <a:t>形式：讲述</a:t>
            </a:r>
            <a:endParaRPr lang="en-US" altLang="zh-CN" dirty="0" smtClean="0"/>
          </a:p>
          <a:p>
            <a:r>
              <a:rPr lang="zh-CN" altLang="en-US" dirty="0" smtClean="0"/>
              <a:t>内容：</a:t>
            </a:r>
            <a:endParaRPr lang="en-US" altLang="zh-CN" dirty="0" smtClean="0"/>
          </a:p>
          <a:p>
            <a:r>
              <a:rPr lang="en-US" altLang="zh-CN" dirty="0" smtClean="0"/>
              <a:t>1.</a:t>
            </a:r>
            <a:r>
              <a:rPr lang="zh-CN" altLang="en-US" dirty="0" smtClean="0"/>
              <a:t>这里损失函数设置为平方损失，平方损失函数求导，正好是平均和</a:t>
            </a:r>
            <a:endParaRPr lang="zh-CN" altLang="en-US" dirty="0"/>
          </a:p>
        </p:txBody>
      </p:sp>
      <p:sp>
        <p:nvSpPr>
          <p:cNvPr id="4" name="灯片编号占位符 3"/>
          <p:cNvSpPr>
            <a:spLocks noGrp="1"/>
          </p:cNvSpPr>
          <p:nvPr>
            <p:ph type="sldNum" sz="quarter" idx="10"/>
          </p:nvPr>
        </p:nvSpPr>
        <p:spPr/>
        <p:txBody>
          <a:bodyPr/>
          <a:lstStyle/>
          <a:p>
            <a:fld id="{EE3547DB-90B7-4F0B-B886-4A58BF0879CC}" type="slidenum">
              <a:rPr lang="zh-CN" altLang="en-US" smtClean="0"/>
              <a:t>20</a:t>
            </a:fld>
            <a:endParaRPr lang="zh-CN" altLang="en-US"/>
          </a:p>
        </p:txBody>
      </p:sp>
    </p:spTree>
    <p:extLst>
      <p:ext uri="{BB962C8B-B14F-4D97-AF65-F5344CB8AC3E}">
        <p14:creationId xmlns:p14="http://schemas.microsoft.com/office/powerpoint/2010/main" val="2988121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时长：</a:t>
            </a:r>
            <a:r>
              <a:rPr lang="en-US" altLang="zh-CN" dirty="0" smtClean="0"/>
              <a:t>3</a:t>
            </a:r>
            <a:r>
              <a:rPr lang="zh-CN" altLang="en-US" dirty="0" smtClean="0"/>
              <a:t>分钟</a:t>
            </a:r>
            <a:endParaRPr lang="en-US" altLang="zh-CN" dirty="0" smtClean="0"/>
          </a:p>
          <a:p>
            <a:r>
              <a:rPr lang="zh-CN" altLang="en-US" dirty="0" smtClean="0"/>
              <a:t>形式：讲述</a:t>
            </a:r>
            <a:endParaRPr lang="en-US" altLang="zh-CN" dirty="0" smtClean="0"/>
          </a:p>
          <a:p>
            <a:r>
              <a:rPr lang="zh-CN" altLang="en-US" dirty="0" smtClean="0"/>
              <a:t>内容：</a:t>
            </a:r>
            <a:endParaRPr lang="en-US" altLang="zh-CN" dirty="0" smtClean="0"/>
          </a:p>
          <a:p>
            <a:r>
              <a:rPr lang="en-US" altLang="zh-CN" dirty="0" smtClean="0"/>
              <a:t>1.</a:t>
            </a:r>
            <a:r>
              <a:rPr lang="zh-CN" altLang="en-US" dirty="0" smtClean="0"/>
              <a:t>残差计算举例，第一行</a:t>
            </a:r>
            <a:r>
              <a:rPr lang="en-US" altLang="zh-CN" dirty="0" smtClean="0"/>
              <a:t>1.1-1.475 = -0.375</a:t>
            </a:r>
            <a:endParaRPr lang="zh-CN" altLang="en-US" dirty="0"/>
          </a:p>
        </p:txBody>
      </p:sp>
      <p:sp>
        <p:nvSpPr>
          <p:cNvPr id="4" name="灯片编号占位符 3"/>
          <p:cNvSpPr>
            <a:spLocks noGrp="1"/>
          </p:cNvSpPr>
          <p:nvPr>
            <p:ph type="sldNum" sz="quarter" idx="10"/>
          </p:nvPr>
        </p:nvSpPr>
        <p:spPr/>
        <p:txBody>
          <a:bodyPr/>
          <a:lstStyle/>
          <a:p>
            <a:fld id="{EE3547DB-90B7-4F0B-B886-4A58BF0879CC}" type="slidenum">
              <a:rPr lang="zh-CN" altLang="en-US" smtClean="0"/>
              <a:t>21</a:t>
            </a:fld>
            <a:endParaRPr lang="zh-CN" altLang="en-US"/>
          </a:p>
        </p:txBody>
      </p:sp>
    </p:spTree>
    <p:extLst>
      <p:ext uri="{BB962C8B-B14F-4D97-AF65-F5344CB8AC3E}">
        <p14:creationId xmlns:p14="http://schemas.microsoft.com/office/powerpoint/2010/main" val="635437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时长：</a:t>
            </a:r>
            <a:r>
              <a:rPr lang="en-US" altLang="zh-CN" dirty="0" smtClean="0"/>
              <a:t>3</a:t>
            </a:r>
            <a:r>
              <a:rPr lang="zh-CN" altLang="en-US" dirty="0" smtClean="0"/>
              <a:t>分钟</a:t>
            </a:r>
            <a:endParaRPr lang="en-US" altLang="zh-CN" dirty="0" smtClean="0"/>
          </a:p>
          <a:p>
            <a:r>
              <a:rPr lang="zh-CN" altLang="en-US" dirty="0" smtClean="0"/>
              <a:t>形式：讲述</a:t>
            </a:r>
            <a:endParaRPr lang="en-US" altLang="zh-CN" dirty="0" smtClean="0"/>
          </a:p>
          <a:p>
            <a:r>
              <a:rPr lang="zh-CN" altLang="en-US" dirty="0" smtClean="0"/>
              <a:t>内容：</a:t>
            </a:r>
            <a:endParaRPr lang="en-US" altLang="zh-CN" dirty="0" smtClean="0"/>
          </a:p>
          <a:p>
            <a:r>
              <a:rPr lang="en-US" altLang="zh-CN" dirty="0" smtClean="0"/>
              <a:t>1.SEr</a:t>
            </a:r>
            <a:r>
              <a:rPr lang="zh-CN" altLang="en-US" dirty="0" smtClean="0"/>
              <a:t>计算举例，以年龄</a:t>
            </a:r>
            <a:r>
              <a:rPr lang="en-US" altLang="zh-CN" dirty="0" smtClean="0"/>
              <a:t>5</a:t>
            </a:r>
            <a:r>
              <a:rPr lang="zh-CN" altLang="en-US" dirty="0" smtClean="0"/>
              <a:t>举例</a:t>
            </a:r>
            <a:endParaRPr lang="en-US" altLang="zh-CN" dirty="0" smtClean="0"/>
          </a:p>
          <a:p>
            <a:r>
              <a:rPr lang="en-US" altLang="zh-CN" sz="1200" b="0" i="0" u="none" strike="noStrike" kern="1200" dirty="0" smtClean="0">
                <a:solidFill>
                  <a:schemeClr val="tx1"/>
                </a:solidFill>
                <a:effectLst/>
                <a:latin typeface="+mn-lt"/>
                <a:ea typeface="+mn-ea"/>
                <a:cs typeface="+mn-cs"/>
              </a:rPr>
              <a:t>-0.375</a:t>
            </a:r>
            <a:r>
              <a:rPr lang="zh-CN" altLang="en-US" dirty="0" smtClean="0"/>
              <a:t> </a:t>
            </a:r>
            <a:r>
              <a:rPr lang="en-US" altLang="zh-CN" sz="1200" b="0" i="0" u="none" strike="noStrike" kern="1200" dirty="0" smtClean="0">
                <a:solidFill>
                  <a:schemeClr val="tx1"/>
                </a:solidFill>
                <a:effectLst/>
                <a:latin typeface="+mn-lt"/>
                <a:ea typeface="+mn-ea"/>
                <a:cs typeface="+mn-cs"/>
              </a:rPr>
              <a:t>-0.375</a:t>
            </a:r>
            <a:r>
              <a:rPr lang="zh-CN" altLang="en-US" dirty="0" smtClean="0"/>
              <a:t> </a:t>
            </a:r>
            <a:r>
              <a:rPr lang="en-US" altLang="zh-CN" sz="1200" b="0" i="0" u="none" strike="noStrike" kern="1200" dirty="0" smtClean="0">
                <a:solidFill>
                  <a:schemeClr val="tx1"/>
                </a:solidFill>
                <a:effectLst/>
                <a:latin typeface="+mn-lt"/>
                <a:ea typeface="+mn-ea"/>
                <a:cs typeface="+mn-cs"/>
              </a:rPr>
              <a:t>0.140625</a:t>
            </a:r>
            <a:r>
              <a:rPr lang="zh-CN" altLang="en-US" dirty="0" smtClean="0"/>
              <a:t> </a:t>
            </a:r>
            <a:endParaRPr lang="en-US" altLang="zh-CN" dirty="0" smtClean="0"/>
          </a:p>
          <a:p>
            <a:r>
              <a:rPr lang="en-US" altLang="zh-CN" sz="1200" b="0" i="0" u="none" strike="noStrike" kern="1200" dirty="0" smtClean="0">
                <a:solidFill>
                  <a:schemeClr val="tx1"/>
                </a:solidFill>
                <a:effectLst/>
                <a:latin typeface="+mn-lt"/>
                <a:ea typeface="+mn-ea"/>
                <a:cs typeface="+mn-cs"/>
              </a:rPr>
              <a:t>-0.175</a:t>
            </a:r>
            <a:r>
              <a:rPr lang="zh-CN" altLang="en-US" dirty="0" smtClean="0"/>
              <a:t> </a:t>
            </a:r>
            <a:r>
              <a:rPr lang="en-US" altLang="zh-CN" sz="1200" b="0" i="0" u="none" strike="noStrike" kern="1200" dirty="0" smtClean="0">
                <a:solidFill>
                  <a:schemeClr val="tx1"/>
                </a:solidFill>
                <a:effectLst/>
                <a:latin typeface="+mn-lt"/>
                <a:ea typeface="+mn-ea"/>
                <a:cs typeface="+mn-cs"/>
              </a:rPr>
              <a:t>-0.175</a:t>
            </a:r>
            <a:r>
              <a:rPr lang="zh-CN" altLang="en-US" dirty="0" smtClean="0"/>
              <a:t> </a:t>
            </a:r>
            <a:r>
              <a:rPr lang="en-US" altLang="zh-CN" sz="1200" b="0" i="0" u="none" strike="noStrike" kern="1200" dirty="0" smtClean="0">
                <a:solidFill>
                  <a:schemeClr val="tx1"/>
                </a:solidFill>
                <a:effectLst/>
                <a:latin typeface="+mn-lt"/>
                <a:ea typeface="+mn-ea"/>
                <a:cs typeface="+mn-cs"/>
              </a:rPr>
              <a:t>0.030625</a:t>
            </a:r>
            <a:r>
              <a:rPr lang="zh-CN" altLang="en-US" dirty="0" smtClean="0"/>
              <a:t> </a:t>
            </a:r>
            <a:endParaRPr lang="en-US" altLang="zh-CN" dirty="0" smtClean="0"/>
          </a:p>
          <a:p>
            <a:r>
              <a:rPr lang="en-US" altLang="zh-CN" sz="1200" b="0" i="0" u="none" strike="noStrike" kern="1200" dirty="0" smtClean="0">
                <a:solidFill>
                  <a:schemeClr val="tx1"/>
                </a:solidFill>
                <a:effectLst/>
                <a:latin typeface="+mn-lt"/>
                <a:ea typeface="+mn-ea"/>
                <a:cs typeface="+mn-cs"/>
              </a:rPr>
              <a:t>0.225</a:t>
            </a:r>
            <a:r>
              <a:rPr lang="zh-CN" altLang="en-US" dirty="0" smtClean="0"/>
              <a:t> </a:t>
            </a:r>
            <a:r>
              <a:rPr lang="en-US" altLang="zh-CN" sz="1200" b="0" i="0" u="none" strike="noStrike" kern="1200" dirty="0" smtClean="0">
                <a:solidFill>
                  <a:schemeClr val="tx1"/>
                </a:solidFill>
                <a:effectLst/>
                <a:latin typeface="+mn-lt"/>
                <a:ea typeface="+mn-ea"/>
                <a:cs typeface="+mn-cs"/>
              </a:rPr>
              <a:t>0.225</a:t>
            </a:r>
            <a:r>
              <a:rPr lang="zh-CN" altLang="en-US" dirty="0" smtClean="0"/>
              <a:t> </a:t>
            </a:r>
            <a:r>
              <a:rPr lang="en-US" altLang="zh-CN" sz="1200" b="0" i="0" u="none" strike="noStrike" kern="1200" dirty="0" smtClean="0">
                <a:solidFill>
                  <a:schemeClr val="tx1"/>
                </a:solidFill>
                <a:effectLst/>
                <a:latin typeface="+mn-lt"/>
                <a:ea typeface="+mn-ea"/>
                <a:cs typeface="+mn-cs"/>
              </a:rPr>
              <a:t>0.050625</a:t>
            </a:r>
            <a:r>
              <a:rPr lang="zh-CN" altLang="en-US" dirty="0" smtClean="0"/>
              <a:t> </a:t>
            </a:r>
            <a:endParaRPr lang="en-US" altLang="zh-CN" dirty="0" smtClean="0"/>
          </a:p>
          <a:p>
            <a:r>
              <a:rPr lang="en-US" altLang="zh-CN" sz="1200" b="0" i="0" u="none" strike="noStrike" kern="1200" dirty="0" smtClean="0">
                <a:solidFill>
                  <a:schemeClr val="tx1"/>
                </a:solidFill>
                <a:effectLst/>
                <a:latin typeface="+mn-lt"/>
                <a:ea typeface="+mn-ea"/>
                <a:cs typeface="+mn-cs"/>
              </a:rPr>
              <a:t>0.325</a:t>
            </a:r>
            <a:r>
              <a:rPr lang="zh-CN" altLang="en-US" dirty="0" smtClean="0"/>
              <a:t> </a:t>
            </a:r>
            <a:r>
              <a:rPr lang="en-US" altLang="zh-CN" sz="1200" b="0" i="0" u="none" strike="noStrike" kern="1200" dirty="0" smtClean="0">
                <a:solidFill>
                  <a:schemeClr val="tx1"/>
                </a:solidFill>
                <a:effectLst/>
                <a:latin typeface="+mn-lt"/>
                <a:ea typeface="+mn-ea"/>
                <a:cs typeface="+mn-cs"/>
              </a:rPr>
              <a:t>0.325</a:t>
            </a:r>
            <a:r>
              <a:rPr lang="zh-CN" altLang="en-US" dirty="0" smtClean="0"/>
              <a:t> </a:t>
            </a:r>
            <a:r>
              <a:rPr lang="en-US" altLang="zh-CN" sz="1200" b="0" i="0" u="none" strike="noStrike" kern="1200" dirty="0" smtClean="0">
                <a:solidFill>
                  <a:schemeClr val="tx1"/>
                </a:solidFill>
                <a:effectLst/>
                <a:latin typeface="+mn-lt"/>
                <a:ea typeface="+mn-ea"/>
                <a:cs typeface="+mn-cs"/>
              </a:rPr>
              <a:t>0.105625</a:t>
            </a:r>
            <a:r>
              <a:rPr lang="zh-CN" altLang="en-US" dirty="0" smtClean="0"/>
              <a:t>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最后</a:t>
            </a:r>
            <a:r>
              <a:rPr lang="en-US" altLang="zh-CN" sz="1200" b="0" i="0" u="none" strike="noStrike" kern="1200" dirty="0" smtClean="0">
                <a:solidFill>
                  <a:schemeClr val="tx1"/>
                </a:solidFill>
                <a:effectLst/>
                <a:latin typeface="+mn-lt"/>
                <a:ea typeface="+mn-ea"/>
                <a:cs typeface="+mn-cs"/>
              </a:rPr>
              <a:t>0.140625 + 0.030625 + 0.050625 + 0.105625</a:t>
            </a:r>
            <a:r>
              <a:rPr lang="zh-CN" altLang="en-US" dirty="0" smtClean="0"/>
              <a:t> </a:t>
            </a:r>
            <a:r>
              <a:rPr lang="en-US" altLang="zh-CN" dirty="0" smtClean="0"/>
              <a:t>=</a:t>
            </a:r>
            <a:r>
              <a:rPr lang="en-US" altLang="zh-CN" baseline="0" dirty="0" smtClean="0"/>
              <a:t> 0.3275</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2.</a:t>
            </a:r>
            <a:r>
              <a:rPr lang="zh-CN" altLang="en-US" baseline="0" dirty="0" smtClean="0"/>
              <a:t>年龄</a:t>
            </a:r>
            <a:r>
              <a:rPr lang="en-US" altLang="zh-CN" baseline="0" dirty="0" smtClean="0"/>
              <a:t>21</a:t>
            </a:r>
            <a:r>
              <a:rPr lang="zh-CN" altLang="en-US" baseline="0" dirty="0" smtClean="0"/>
              <a:t>和体重</a:t>
            </a:r>
            <a:r>
              <a:rPr lang="en-US" altLang="zh-CN" baseline="0" dirty="0" smtClean="0"/>
              <a:t>60</a:t>
            </a:r>
            <a:r>
              <a:rPr lang="zh-CN" altLang="en-US" baseline="0" dirty="0" smtClean="0"/>
              <a:t>，可随机选一个</a:t>
            </a:r>
            <a:endParaRPr lang="en-US" altLang="zh-CN" dirty="0" smtClean="0"/>
          </a:p>
        </p:txBody>
      </p:sp>
      <p:sp>
        <p:nvSpPr>
          <p:cNvPr id="4" name="灯片编号占位符 3"/>
          <p:cNvSpPr>
            <a:spLocks noGrp="1"/>
          </p:cNvSpPr>
          <p:nvPr>
            <p:ph type="sldNum" sz="quarter" idx="10"/>
          </p:nvPr>
        </p:nvSpPr>
        <p:spPr/>
        <p:txBody>
          <a:bodyPr/>
          <a:lstStyle/>
          <a:p>
            <a:fld id="{EE3547DB-90B7-4F0B-B886-4A58BF0879CC}" type="slidenum">
              <a:rPr lang="zh-CN" altLang="en-US" smtClean="0"/>
              <a:t>22</a:t>
            </a:fld>
            <a:endParaRPr lang="zh-CN" altLang="en-US"/>
          </a:p>
        </p:txBody>
      </p:sp>
    </p:spTree>
    <p:extLst>
      <p:ext uri="{BB962C8B-B14F-4D97-AF65-F5344CB8AC3E}">
        <p14:creationId xmlns:p14="http://schemas.microsoft.com/office/powerpoint/2010/main" val="132688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时长：</a:t>
            </a:r>
            <a:r>
              <a:rPr lang="en-US" altLang="zh-CN" dirty="0" smtClean="0"/>
              <a:t>3</a:t>
            </a:r>
            <a:r>
              <a:rPr lang="zh-CN" altLang="en-US" dirty="0" smtClean="0"/>
              <a:t>分钟</a:t>
            </a:r>
            <a:endParaRPr lang="en-US" altLang="zh-CN" dirty="0" smtClean="0"/>
          </a:p>
          <a:p>
            <a:r>
              <a:rPr lang="zh-CN" altLang="en-US" dirty="0" smtClean="0"/>
              <a:t>形式：讲述</a:t>
            </a:r>
            <a:endParaRPr lang="en-US" altLang="zh-CN" dirty="0" smtClean="0"/>
          </a:p>
          <a:p>
            <a:r>
              <a:rPr lang="zh-CN" altLang="en-US" dirty="0" smtClean="0"/>
              <a:t>内容：</a:t>
            </a:r>
            <a:endParaRPr lang="en-US" altLang="zh-CN" dirty="0" smtClean="0"/>
          </a:p>
          <a:p>
            <a:r>
              <a:rPr lang="en-US" altLang="zh-CN" dirty="0" smtClean="0"/>
              <a:t>1.</a:t>
            </a:r>
            <a:r>
              <a:rPr lang="zh-CN" altLang="en-US" dirty="0" smtClean="0"/>
              <a:t>这里选择年龄</a:t>
            </a:r>
            <a:r>
              <a:rPr lang="en-US" altLang="zh-CN" dirty="0" smtClean="0"/>
              <a:t>21</a:t>
            </a:r>
          </a:p>
          <a:p>
            <a:r>
              <a:rPr lang="en-US" altLang="zh-CN" dirty="0" smtClean="0"/>
              <a:t>2.</a:t>
            </a:r>
            <a:r>
              <a:rPr lang="zh-CN" altLang="en-US" dirty="0" smtClean="0"/>
              <a:t>左右子树继续分裂</a:t>
            </a:r>
            <a:endParaRPr lang="zh-CN" altLang="en-US" dirty="0"/>
          </a:p>
        </p:txBody>
      </p:sp>
      <p:sp>
        <p:nvSpPr>
          <p:cNvPr id="4" name="灯片编号占位符 3"/>
          <p:cNvSpPr>
            <a:spLocks noGrp="1"/>
          </p:cNvSpPr>
          <p:nvPr>
            <p:ph type="sldNum" sz="quarter" idx="10"/>
          </p:nvPr>
        </p:nvSpPr>
        <p:spPr/>
        <p:txBody>
          <a:bodyPr/>
          <a:lstStyle/>
          <a:p>
            <a:fld id="{EE3547DB-90B7-4F0B-B886-4A58BF0879CC}" type="slidenum">
              <a:rPr lang="zh-CN" altLang="en-US" smtClean="0"/>
              <a:t>23</a:t>
            </a:fld>
            <a:endParaRPr lang="zh-CN" altLang="en-US"/>
          </a:p>
        </p:txBody>
      </p:sp>
    </p:spTree>
    <p:extLst>
      <p:ext uri="{BB962C8B-B14F-4D97-AF65-F5344CB8AC3E}">
        <p14:creationId xmlns:p14="http://schemas.microsoft.com/office/powerpoint/2010/main" val="102302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时长：</a:t>
            </a:r>
            <a:r>
              <a:rPr lang="en-US" altLang="zh-CN" dirty="0" smtClean="0"/>
              <a:t>3</a:t>
            </a:r>
            <a:r>
              <a:rPr lang="zh-CN" altLang="en-US" dirty="0" smtClean="0"/>
              <a:t>分钟</a:t>
            </a:r>
            <a:endParaRPr lang="en-US" altLang="zh-CN" dirty="0" smtClean="0"/>
          </a:p>
          <a:p>
            <a:r>
              <a:rPr lang="zh-CN" altLang="en-US" dirty="0" smtClean="0"/>
              <a:t>形式：讲述</a:t>
            </a:r>
            <a:endParaRPr lang="en-US" altLang="zh-CN" dirty="0" smtClean="0"/>
          </a:p>
          <a:p>
            <a:r>
              <a:rPr lang="zh-CN" altLang="en-US" dirty="0" smtClean="0"/>
              <a:t>内容：</a:t>
            </a:r>
            <a:endParaRPr lang="en-US" altLang="zh-CN" dirty="0" smtClean="0"/>
          </a:p>
          <a:p>
            <a:r>
              <a:rPr lang="en-US" altLang="zh-CN" dirty="0" smtClean="0"/>
              <a:t>1.</a:t>
            </a:r>
            <a:r>
              <a:rPr lang="zh-CN" altLang="en-US" dirty="0" smtClean="0"/>
              <a:t>解释</a:t>
            </a:r>
            <a:r>
              <a:rPr lang="en-US" altLang="zh-CN" dirty="0" err="1" smtClean="0"/>
              <a:t>Adaboost</a:t>
            </a:r>
            <a:r>
              <a:rPr lang="zh-CN" altLang="en-US" dirty="0" smtClean="0"/>
              <a:t>的算法原理，训练</a:t>
            </a:r>
            <a:r>
              <a:rPr lang="en-US" altLang="zh-CN" dirty="0" smtClean="0"/>
              <a:t>M</a:t>
            </a:r>
            <a:r>
              <a:rPr lang="zh-CN" altLang="en-US" dirty="0" smtClean="0"/>
              <a:t>个基分类器</a:t>
            </a:r>
            <a:r>
              <a:rPr lang="en-US" altLang="zh-CN" dirty="0" err="1" smtClean="0"/>
              <a:t>Gm</a:t>
            </a:r>
            <a:r>
              <a:rPr lang="zh-CN" altLang="en-US" dirty="0" smtClean="0"/>
              <a:t>（</a:t>
            </a:r>
            <a:r>
              <a:rPr lang="en-US" altLang="zh-CN" dirty="0" smtClean="0"/>
              <a:t>X</a:t>
            </a:r>
            <a:r>
              <a:rPr lang="zh-CN" altLang="en-US" dirty="0" smtClean="0"/>
              <a:t>），合并成最终分类器</a:t>
            </a:r>
            <a:r>
              <a:rPr lang="en-US" altLang="zh-CN" dirty="0" smtClean="0"/>
              <a:t>G</a:t>
            </a:r>
            <a:r>
              <a:rPr lang="zh-CN" altLang="en-US" dirty="0" smtClean="0"/>
              <a:t>（</a:t>
            </a:r>
            <a:r>
              <a:rPr lang="en-US" altLang="zh-CN" dirty="0" smtClean="0"/>
              <a:t>X</a:t>
            </a:r>
            <a:r>
              <a:rPr lang="zh-CN" altLang="en-US" dirty="0" smtClean="0"/>
              <a:t>）</a:t>
            </a:r>
            <a:endParaRPr lang="en-US" altLang="zh-CN" dirty="0" smtClean="0"/>
          </a:p>
          <a:p>
            <a:r>
              <a:rPr lang="en-US" altLang="zh-CN" dirty="0" smtClean="0"/>
              <a:t>2.</a:t>
            </a:r>
            <a:r>
              <a:rPr lang="zh-CN" altLang="en-US" dirty="0" smtClean="0"/>
              <a:t>对第（</a:t>
            </a:r>
            <a:r>
              <a:rPr lang="en-US" altLang="zh-CN" dirty="0" smtClean="0"/>
              <a:t>1</a:t>
            </a:r>
            <a:r>
              <a:rPr lang="zh-CN" altLang="en-US" dirty="0" smtClean="0"/>
              <a:t>）点初始权重是</a:t>
            </a:r>
            <a:r>
              <a:rPr lang="en-US" altLang="zh-CN" dirty="0" smtClean="0"/>
              <a:t>w</a:t>
            </a:r>
            <a:r>
              <a:rPr lang="zh-CN" altLang="en-US" dirty="0" smtClean="0"/>
              <a:t>是</a:t>
            </a:r>
            <a:r>
              <a:rPr lang="en-US" altLang="zh-CN" dirty="0" smtClean="0"/>
              <a:t>1/N</a:t>
            </a:r>
            <a:r>
              <a:rPr lang="zh-CN" altLang="en-US" dirty="0" smtClean="0"/>
              <a:t>，然后每次训练基分类器都更新权重</a:t>
            </a:r>
            <a:endParaRPr lang="en-US" altLang="zh-CN" dirty="0" smtClean="0"/>
          </a:p>
          <a:p>
            <a:r>
              <a:rPr lang="en-US" altLang="zh-CN" dirty="0" smtClean="0"/>
              <a:t>3.</a:t>
            </a:r>
            <a:r>
              <a:rPr lang="zh-CN" altLang="en-US" dirty="0" smtClean="0"/>
              <a:t>对</a:t>
            </a:r>
            <a:r>
              <a:rPr lang="en-US" altLang="zh-CN" dirty="0" smtClean="0"/>
              <a:t>b</a:t>
            </a:r>
            <a:r>
              <a:rPr lang="zh-CN" altLang="en-US" dirty="0" smtClean="0"/>
              <a:t>点，误差是加权之和，所以可通过调整</a:t>
            </a:r>
            <a:r>
              <a:rPr lang="en-US" altLang="zh-CN" dirty="0" smtClean="0"/>
              <a:t>w</a:t>
            </a:r>
            <a:r>
              <a:rPr lang="zh-CN" altLang="en-US" dirty="0" smtClean="0"/>
              <a:t>，增加对误分类项的权重</a:t>
            </a:r>
            <a:endParaRPr lang="en-US" altLang="zh-CN" dirty="0" smtClean="0"/>
          </a:p>
        </p:txBody>
      </p:sp>
      <p:sp>
        <p:nvSpPr>
          <p:cNvPr id="4" name="灯片编号占位符 3"/>
          <p:cNvSpPr>
            <a:spLocks noGrp="1"/>
          </p:cNvSpPr>
          <p:nvPr>
            <p:ph type="sldNum" sz="quarter" idx="10"/>
          </p:nvPr>
        </p:nvSpPr>
        <p:spPr/>
        <p:txBody>
          <a:bodyPr/>
          <a:lstStyle/>
          <a:p>
            <a:fld id="{EE3547DB-90B7-4F0B-B886-4A58BF0879CC}" type="slidenum">
              <a:rPr lang="zh-CN" altLang="en-US" smtClean="0"/>
              <a:t>3</a:t>
            </a:fld>
            <a:endParaRPr lang="zh-CN" altLang="en-US"/>
          </a:p>
        </p:txBody>
      </p:sp>
    </p:spTree>
    <p:extLst>
      <p:ext uri="{BB962C8B-B14F-4D97-AF65-F5344CB8AC3E}">
        <p14:creationId xmlns:p14="http://schemas.microsoft.com/office/powerpoint/2010/main" val="3419223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时长：</a:t>
            </a:r>
            <a:r>
              <a:rPr lang="en-US" altLang="zh-CN" dirty="0" smtClean="0"/>
              <a:t>3</a:t>
            </a:r>
            <a:r>
              <a:rPr lang="zh-CN" altLang="en-US" dirty="0" smtClean="0"/>
              <a:t>分钟</a:t>
            </a:r>
            <a:endParaRPr lang="en-US" altLang="zh-CN" dirty="0" smtClean="0"/>
          </a:p>
          <a:p>
            <a:r>
              <a:rPr lang="zh-CN" altLang="en-US" dirty="0" smtClean="0"/>
              <a:t>形式：讲述</a:t>
            </a:r>
            <a:endParaRPr lang="en-US" altLang="zh-CN" dirty="0" smtClean="0"/>
          </a:p>
          <a:p>
            <a:r>
              <a:rPr lang="zh-CN" altLang="en-US" dirty="0" smtClean="0"/>
              <a:t>内容：</a:t>
            </a:r>
            <a:endParaRPr lang="en-US" altLang="zh-CN" dirty="0" smtClean="0"/>
          </a:p>
          <a:p>
            <a:r>
              <a:rPr lang="en-US" altLang="zh-CN" dirty="0" smtClean="0"/>
              <a:t>1.</a:t>
            </a:r>
            <a:r>
              <a:rPr lang="zh-CN" altLang="en-US" dirty="0" smtClean="0"/>
              <a:t>第一棵树每个叶子节点是一个样本，每个样本计算残差</a:t>
            </a:r>
            <a:endParaRPr lang="zh-CN" altLang="en-US" dirty="0"/>
          </a:p>
        </p:txBody>
      </p:sp>
      <p:sp>
        <p:nvSpPr>
          <p:cNvPr id="4" name="灯片编号占位符 3"/>
          <p:cNvSpPr>
            <a:spLocks noGrp="1"/>
          </p:cNvSpPr>
          <p:nvPr>
            <p:ph type="sldNum" sz="quarter" idx="10"/>
          </p:nvPr>
        </p:nvSpPr>
        <p:spPr/>
        <p:txBody>
          <a:bodyPr/>
          <a:lstStyle/>
          <a:p>
            <a:fld id="{EE3547DB-90B7-4F0B-B886-4A58BF0879CC}" type="slidenum">
              <a:rPr lang="zh-CN" altLang="en-US" smtClean="0"/>
              <a:t>24</a:t>
            </a:fld>
            <a:endParaRPr lang="zh-CN" altLang="en-US"/>
          </a:p>
        </p:txBody>
      </p:sp>
    </p:spTree>
    <p:extLst>
      <p:ext uri="{BB962C8B-B14F-4D97-AF65-F5344CB8AC3E}">
        <p14:creationId xmlns:p14="http://schemas.microsoft.com/office/powerpoint/2010/main" val="2822583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时长：</a:t>
            </a:r>
            <a:r>
              <a:rPr lang="en-US" altLang="zh-CN" dirty="0" smtClean="0"/>
              <a:t>3</a:t>
            </a:r>
            <a:r>
              <a:rPr lang="zh-CN" altLang="en-US" dirty="0" smtClean="0"/>
              <a:t>分钟</a:t>
            </a:r>
            <a:endParaRPr lang="en-US" altLang="zh-CN" dirty="0" smtClean="0"/>
          </a:p>
          <a:p>
            <a:r>
              <a:rPr lang="zh-CN" altLang="en-US" dirty="0" smtClean="0"/>
              <a:t>形式：讲述</a:t>
            </a:r>
            <a:endParaRPr lang="en-US" altLang="zh-CN" dirty="0" smtClean="0"/>
          </a:p>
          <a:p>
            <a:r>
              <a:rPr lang="zh-CN" altLang="en-US" dirty="0" smtClean="0"/>
              <a:t>内容：</a:t>
            </a:r>
            <a:endParaRPr lang="en-US" altLang="zh-CN" dirty="0" smtClean="0"/>
          </a:p>
          <a:p>
            <a:r>
              <a:rPr lang="en-US" altLang="zh-CN" dirty="0" smtClean="0"/>
              <a:t>1.</a:t>
            </a:r>
            <a:r>
              <a:rPr lang="zh-CN" altLang="en-US" dirty="0" smtClean="0"/>
              <a:t>计算多棵树，可看到每个叶子的残差在逐渐减少</a:t>
            </a:r>
            <a:endParaRPr lang="zh-CN" altLang="en-US" dirty="0"/>
          </a:p>
        </p:txBody>
      </p:sp>
      <p:sp>
        <p:nvSpPr>
          <p:cNvPr id="4" name="灯片编号占位符 3"/>
          <p:cNvSpPr>
            <a:spLocks noGrp="1"/>
          </p:cNvSpPr>
          <p:nvPr>
            <p:ph type="sldNum" sz="quarter" idx="10"/>
          </p:nvPr>
        </p:nvSpPr>
        <p:spPr/>
        <p:txBody>
          <a:bodyPr/>
          <a:lstStyle/>
          <a:p>
            <a:fld id="{EE3547DB-90B7-4F0B-B886-4A58BF0879CC}" type="slidenum">
              <a:rPr lang="zh-CN" altLang="en-US" smtClean="0"/>
              <a:t>25</a:t>
            </a:fld>
            <a:endParaRPr lang="zh-CN" altLang="en-US"/>
          </a:p>
        </p:txBody>
      </p:sp>
    </p:spTree>
    <p:extLst>
      <p:ext uri="{BB962C8B-B14F-4D97-AF65-F5344CB8AC3E}">
        <p14:creationId xmlns:p14="http://schemas.microsoft.com/office/powerpoint/2010/main" val="9284164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时长：</a:t>
            </a:r>
            <a:r>
              <a:rPr lang="en-US" altLang="zh-CN" dirty="0" smtClean="0"/>
              <a:t>3</a:t>
            </a:r>
            <a:r>
              <a:rPr lang="zh-CN" altLang="en-US" dirty="0" smtClean="0"/>
              <a:t>分钟</a:t>
            </a:r>
            <a:endParaRPr lang="en-US" altLang="zh-CN" dirty="0" smtClean="0"/>
          </a:p>
          <a:p>
            <a:r>
              <a:rPr lang="zh-CN" altLang="en-US" dirty="0" smtClean="0"/>
              <a:t>形式：讲述</a:t>
            </a:r>
            <a:endParaRPr lang="en-US" altLang="zh-CN" dirty="0" smtClean="0"/>
          </a:p>
          <a:p>
            <a:r>
              <a:rPr lang="zh-CN" altLang="en-US" dirty="0" smtClean="0"/>
              <a:t>内容：</a:t>
            </a:r>
            <a:endParaRPr lang="en-US" altLang="zh-CN" dirty="0" smtClean="0"/>
          </a:p>
          <a:p>
            <a:r>
              <a:rPr lang="en-US" altLang="zh-CN" dirty="0" smtClean="0"/>
              <a:t>1.0.1</a:t>
            </a:r>
            <a:r>
              <a:rPr lang="zh-CN" altLang="en-US" dirty="0" smtClean="0"/>
              <a:t>是学习率</a:t>
            </a:r>
            <a:endParaRPr lang="zh-CN" altLang="en-US" dirty="0"/>
          </a:p>
        </p:txBody>
      </p:sp>
      <p:sp>
        <p:nvSpPr>
          <p:cNvPr id="4" name="灯片编号占位符 3"/>
          <p:cNvSpPr>
            <a:spLocks noGrp="1"/>
          </p:cNvSpPr>
          <p:nvPr>
            <p:ph type="sldNum" sz="quarter" idx="10"/>
          </p:nvPr>
        </p:nvSpPr>
        <p:spPr/>
        <p:txBody>
          <a:bodyPr/>
          <a:lstStyle/>
          <a:p>
            <a:fld id="{EE3547DB-90B7-4F0B-B886-4A58BF0879CC}" type="slidenum">
              <a:rPr lang="zh-CN" altLang="en-US" smtClean="0"/>
              <a:t>26</a:t>
            </a:fld>
            <a:endParaRPr lang="zh-CN" altLang="en-US"/>
          </a:p>
        </p:txBody>
      </p:sp>
    </p:spTree>
    <p:extLst>
      <p:ext uri="{BB962C8B-B14F-4D97-AF65-F5344CB8AC3E}">
        <p14:creationId xmlns:p14="http://schemas.microsoft.com/office/powerpoint/2010/main" val="2190877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时长：</a:t>
            </a:r>
            <a:r>
              <a:rPr lang="en-US" altLang="zh-CN" dirty="0" smtClean="0"/>
              <a:t>3</a:t>
            </a:r>
            <a:r>
              <a:rPr lang="zh-CN" altLang="en-US" dirty="0" smtClean="0"/>
              <a:t>分钟</a:t>
            </a:r>
            <a:endParaRPr lang="en-US" altLang="zh-CN" dirty="0" smtClean="0"/>
          </a:p>
          <a:p>
            <a:r>
              <a:rPr lang="zh-CN" altLang="en-US" dirty="0" smtClean="0"/>
              <a:t>形式：讲述</a:t>
            </a:r>
            <a:endParaRPr lang="en-US" altLang="zh-CN" dirty="0" smtClean="0"/>
          </a:p>
          <a:p>
            <a:r>
              <a:rPr lang="zh-CN" altLang="en-US" dirty="0" smtClean="0"/>
              <a:t>内容：</a:t>
            </a:r>
            <a:endParaRPr lang="en-US" altLang="zh-CN" dirty="0" smtClean="0"/>
          </a:p>
          <a:p>
            <a:r>
              <a:rPr lang="en-US" altLang="zh-CN" dirty="0" smtClean="0"/>
              <a:t>1.</a:t>
            </a:r>
            <a:r>
              <a:rPr lang="zh-CN" altLang="en-US" dirty="0" smtClean="0"/>
              <a:t>对</a:t>
            </a:r>
            <a:r>
              <a:rPr lang="en-US" altLang="zh-CN" dirty="0" smtClean="0"/>
              <a:t>c</a:t>
            </a:r>
            <a:r>
              <a:rPr lang="zh-CN" altLang="en-US" dirty="0" smtClean="0"/>
              <a:t>点，系数即为该基分类器的在最终分类器的权重</a:t>
            </a:r>
            <a:endParaRPr lang="en-US" altLang="zh-CN" dirty="0" smtClean="0"/>
          </a:p>
          <a:p>
            <a:r>
              <a:rPr lang="en-US" altLang="zh-CN" dirty="0" smtClean="0"/>
              <a:t>2.</a:t>
            </a:r>
            <a:r>
              <a:rPr lang="zh-CN" altLang="en-US" dirty="0" smtClean="0"/>
              <a:t>对</a:t>
            </a:r>
            <a:r>
              <a:rPr lang="en-US" altLang="zh-CN" dirty="0" smtClean="0"/>
              <a:t>d</a:t>
            </a:r>
            <a:r>
              <a:rPr lang="zh-CN" altLang="en-US" dirty="0" smtClean="0"/>
              <a:t>点，更新权重的算法可简单带过，看后面例子</a:t>
            </a:r>
            <a:endParaRPr lang="en-US" altLang="zh-CN" dirty="0" smtClean="0"/>
          </a:p>
          <a:p>
            <a:r>
              <a:rPr lang="en-US" altLang="zh-CN" dirty="0" smtClean="0"/>
              <a:t>3.</a:t>
            </a:r>
            <a:r>
              <a:rPr lang="zh-CN" altLang="en-US" dirty="0" smtClean="0"/>
              <a:t>对第（</a:t>
            </a:r>
            <a:r>
              <a:rPr lang="en-US" altLang="zh-CN" dirty="0" smtClean="0"/>
              <a:t>3</a:t>
            </a:r>
            <a:r>
              <a:rPr lang="zh-CN" altLang="en-US" dirty="0" smtClean="0"/>
              <a:t>）点，</a:t>
            </a:r>
            <a:r>
              <a:rPr lang="en-US" altLang="zh-CN" i="1" dirty="0" smtClean="0"/>
              <a:t>sign</a:t>
            </a:r>
            <a:r>
              <a:rPr lang="en-US" altLang="zh-CN" dirty="0" smtClean="0"/>
              <a:t>(x)</a:t>
            </a:r>
            <a:r>
              <a:rPr lang="zh-CN" altLang="en-US" dirty="0" smtClean="0"/>
              <a:t>是符号函数</a:t>
            </a:r>
            <a:r>
              <a:rPr lang="en-US" altLang="zh-CN" dirty="0" smtClean="0"/>
              <a:t>,</a:t>
            </a:r>
            <a:r>
              <a:rPr lang="zh-CN" altLang="en-US" dirty="0" smtClean="0"/>
              <a:t>正数返回</a:t>
            </a:r>
            <a:r>
              <a:rPr lang="en-US" altLang="zh-CN" dirty="0" smtClean="0"/>
              <a:t>1</a:t>
            </a:r>
            <a:r>
              <a:rPr lang="zh-CN" altLang="en-US" dirty="0" smtClean="0"/>
              <a:t>负数返回</a:t>
            </a:r>
            <a:r>
              <a:rPr lang="en-US" altLang="zh-CN" dirty="0" smtClean="0"/>
              <a:t>-1</a:t>
            </a:r>
          </a:p>
          <a:p>
            <a:r>
              <a:rPr lang="en-US" altLang="zh-CN" dirty="0" smtClean="0"/>
              <a:t>4.</a:t>
            </a:r>
            <a:r>
              <a:rPr lang="zh-CN" altLang="en-US" dirty="0" smtClean="0"/>
              <a:t>总结</a:t>
            </a:r>
            <a:r>
              <a:rPr lang="en-US" altLang="zh-CN" dirty="0" err="1" smtClean="0"/>
              <a:t>Adaboost</a:t>
            </a:r>
            <a:r>
              <a:rPr lang="zh-CN" altLang="en-US" dirty="0" smtClean="0"/>
              <a:t>算法</a:t>
            </a:r>
            <a:endParaRPr lang="en-US" altLang="zh-CN" dirty="0" smtClean="0"/>
          </a:p>
          <a:p>
            <a:r>
              <a:rPr lang="en-US" altLang="zh-CN" dirty="0" smtClean="0"/>
              <a:t>a.</a:t>
            </a:r>
            <a:r>
              <a:rPr lang="zh-CN" altLang="en-US" dirty="0" smtClean="0"/>
              <a:t>提高被错误分类的样本权重，降低正确分类的样本权重，这样没有被正确分类的数据，在后一轮得到更大关注。</a:t>
            </a:r>
            <a:endParaRPr lang="en-US" altLang="zh-CN" dirty="0" smtClean="0"/>
          </a:p>
          <a:p>
            <a:r>
              <a:rPr lang="en-US" altLang="zh-CN" dirty="0" smtClean="0"/>
              <a:t>b.</a:t>
            </a:r>
            <a:r>
              <a:rPr lang="zh-CN" altLang="en-US" dirty="0" smtClean="0"/>
              <a:t>对基分类器的权重，加大误差率小的弱分类器权重，使其在表决中起较大作用</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EE3547DB-90B7-4F0B-B886-4A58BF0879CC}" type="slidenum">
              <a:rPr lang="zh-CN" altLang="en-US" smtClean="0"/>
              <a:t>4</a:t>
            </a:fld>
            <a:endParaRPr lang="zh-CN" altLang="en-US"/>
          </a:p>
        </p:txBody>
      </p:sp>
    </p:spTree>
    <p:extLst>
      <p:ext uri="{BB962C8B-B14F-4D97-AF65-F5344CB8AC3E}">
        <p14:creationId xmlns:p14="http://schemas.microsoft.com/office/powerpoint/2010/main" val="1471969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时长：</a:t>
            </a:r>
            <a:r>
              <a:rPr lang="en-US" altLang="zh-CN" dirty="0" smtClean="0"/>
              <a:t>3</a:t>
            </a:r>
            <a:r>
              <a:rPr lang="zh-CN" altLang="en-US" dirty="0" smtClean="0"/>
              <a:t>分钟</a:t>
            </a:r>
            <a:endParaRPr lang="en-US" altLang="zh-CN" dirty="0" smtClean="0"/>
          </a:p>
          <a:p>
            <a:r>
              <a:rPr lang="zh-CN" altLang="en-US" dirty="0" smtClean="0"/>
              <a:t>形式：讲述</a:t>
            </a:r>
            <a:endParaRPr lang="en-US" altLang="zh-CN" dirty="0" smtClean="0"/>
          </a:p>
          <a:p>
            <a:r>
              <a:rPr lang="zh-CN" altLang="en-US" dirty="0" smtClean="0"/>
              <a:t>内容：</a:t>
            </a:r>
            <a:endParaRPr lang="en-US" altLang="zh-CN" dirty="0" smtClean="0"/>
          </a:p>
          <a:p>
            <a:r>
              <a:rPr lang="en-US" altLang="zh-CN" dirty="0" smtClean="0"/>
              <a:t>1.</a:t>
            </a:r>
            <a:r>
              <a:rPr lang="zh-CN" altLang="en-US" dirty="0" smtClean="0"/>
              <a:t>例子只有一个变量</a:t>
            </a:r>
            <a:r>
              <a:rPr lang="en-US" altLang="zh-CN" dirty="0" smtClean="0"/>
              <a:t>x</a:t>
            </a:r>
            <a:r>
              <a:rPr lang="zh-CN" altLang="en-US" dirty="0" smtClean="0"/>
              <a:t>，是二分类问题</a:t>
            </a:r>
            <a:endParaRPr lang="zh-CN" altLang="en-US" dirty="0"/>
          </a:p>
        </p:txBody>
      </p:sp>
      <p:sp>
        <p:nvSpPr>
          <p:cNvPr id="4" name="灯片编号占位符 3"/>
          <p:cNvSpPr>
            <a:spLocks noGrp="1"/>
          </p:cNvSpPr>
          <p:nvPr>
            <p:ph type="sldNum" sz="quarter" idx="10"/>
          </p:nvPr>
        </p:nvSpPr>
        <p:spPr/>
        <p:txBody>
          <a:bodyPr/>
          <a:lstStyle/>
          <a:p>
            <a:fld id="{EE3547DB-90B7-4F0B-B886-4A58BF0879CC}" type="slidenum">
              <a:rPr lang="zh-CN" altLang="en-US" smtClean="0"/>
              <a:t>5</a:t>
            </a:fld>
            <a:endParaRPr lang="zh-CN" altLang="en-US"/>
          </a:p>
        </p:txBody>
      </p:sp>
    </p:spTree>
    <p:extLst>
      <p:ext uri="{BB962C8B-B14F-4D97-AF65-F5344CB8AC3E}">
        <p14:creationId xmlns:p14="http://schemas.microsoft.com/office/powerpoint/2010/main" val="2653610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时长：</a:t>
            </a:r>
            <a:r>
              <a:rPr lang="en-US" altLang="zh-CN" dirty="0" smtClean="0"/>
              <a:t>3</a:t>
            </a:r>
            <a:r>
              <a:rPr lang="zh-CN" altLang="en-US" dirty="0" smtClean="0"/>
              <a:t>分钟</a:t>
            </a:r>
            <a:endParaRPr lang="en-US" altLang="zh-CN" dirty="0" smtClean="0"/>
          </a:p>
          <a:p>
            <a:r>
              <a:rPr lang="zh-CN" altLang="en-US" dirty="0" smtClean="0"/>
              <a:t>形式：讲述</a:t>
            </a:r>
            <a:endParaRPr lang="en-US" altLang="zh-CN" dirty="0" smtClean="0"/>
          </a:p>
          <a:p>
            <a:r>
              <a:rPr lang="zh-CN" altLang="en-US" dirty="0" smtClean="0"/>
              <a:t>内容：</a:t>
            </a:r>
            <a:endParaRPr lang="en-US" altLang="zh-CN" dirty="0" smtClean="0"/>
          </a:p>
          <a:p>
            <a:r>
              <a:rPr lang="en-US" altLang="zh-CN" dirty="0" smtClean="0"/>
              <a:t>1.</a:t>
            </a:r>
            <a:r>
              <a:rPr lang="zh-CN" altLang="en-US" dirty="0" smtClean="0"/>
              <a:t>遍历所有</a:t>
            </a:r>
            <a:r>
              <a:rPr lang="en-US" altLang="zh-CN" dirty="0" smtClean="0"/>
              <a:t>x</a:t>
            </a:r>
            <a:r>
              <a:rPr lang="zh-CN" altLang="en-US" dirty="0" smtClean="0"/>
              <a:t>的分割点，如</a:t>
            </a:r>
            <a:r>
              <a:rPr lang="en-US" altLang="zh-CN" dirty="0" smtClean="0"/>
              <a:t>1.5,2.5,3.5</a:t>
            </a:r>
            <a:r>
              <a:rPr lang="zh-CN" altLang="en-US" dirty="0" smtClean="0"/>
              <a:t>，</a:t>
            </a:r>
            <a:r>
              <a:rPr lang="en-US" altLang="zh-CN" dirty="0" smtClean="0"/>
              <a:t>…</a:t>
            </a:r>
            <a:r>
              <a:rPr lang="zh-CN" altLang="en-US" dirty="0" smtClean="0"/>
              <a:t>，</a:t>
            </a:r>
            <a:r>
              <a:rPr lang="en-US" altLang="zh-CN" dirty="0" smtClean="0"/>
              <a:t>9.5</a:t>
            </a:r>
            <a:r>
              <a:rPr lang="zh-CN" altLang="en-US" dirty="0" smtClean="0"/>
              <a:t>，</a:t>
            </a:r>
            <a:r>
              <a:rPr lang="en-US" altLang="zh-CN" dirty="0" smtClean="0"/>
              <a:t>x=2.5</a:t>
            </a:r>
            <a:r>
              <a:rPr lang="zh-CN" altLang="en-US" dirty="0" smtClean="0"/>
              <a:t>时误差率最低为</a:t>
            </a:r>
            <a:r>
              <a:rPr lang="en-US" altLang="zh-CN" dirty="0" smtClean="0"/>
              <a:t>0.3</a:t>
            </a:r>
          </a:p>
          <a:p>
            <a:r>
              <a:rPr lang="en-US" altLang="zh-CN" dirty="0" smtClean="0"/>
              <a:t>2.</a:t>
            </a:r>
            <a:r>
              <a:rPr lang="zh-CN" altLang="en-US" dirty="0" smtClean="0"/>
              <a:t>误差率加权平均，权重为</a:t>
            </a:r>
            <a:r>
              <a:rPr lang="en-US" altLang="zh-CN" dirty="0" smtClean="0"/>
              <a:t>0.1</a:t>
            </a:r>
          </a:p>
          <a:p>
            <a:r>
              <a:rPr lang="en-US" altLang="zh-CN" dirty="0" smtClean="0"/>
              <a:t>3.</a:t>
            </a:r>
            <a:r>
              <a:rPr lang="zh-CN" altLang="en-US" dirty="0" smtClean="0"/>
              <a:t>基分类器系数计算</a:t>
            </a:r>
            <a:r>
              <a:rPr lang="en-US" altLang="zh-CN" dirty="0" smtClean="0"/>
              <a:t>a1</a:t>
            </a:r>
          </a:p>
          <a:p>
            <a:r>
              <a:rPr lang="en-US" altLang="zh-CN" dirty="0" smtClean="0"/>
              <a:t>4.</a:t>
            </a:r>
            <a:r>
              <a:rPr lang="zh-CN" altLang="en-US" dirty="0" smtClean="0"/>
              <a:t>更新权重</a:t>
            </a:r>
            <a:r>
              <a:rPr lang="en-US" altLang="zh-CN" dirty="0" err="1" smtClean="0"/>
              <a:t>w,a</a:t>
            </a:r>
            <a:r>
              <a:rPr lang="zh-CN" altLang="en-US" dirty="0" smtClean="0"/>
              <a:t>是系数，</a:t>
            </a:r>
            <a:r>
              <a:rPr lang="en-US" altLang="zh-CN" dirty="0" smtClean="0"/>
              <a:t>y</a:t>
            </a:r>
            <a:r>
              <a:rPr lang="zh-CN" altLang="en-US" dirty="0" smtClean="0"/>
              <a:t>是</a:t>
            </a:r>
            <a:r>
              <a:rPr lang="en-US" altLang="zh-CN" dirty="0" smtClean="0"/>
              <a:t>label</a:t>
            </a:r>
            <a:r>
              <a:rPr lang="zh-CN" altLang="en-US" dirty="0" smtClean="0"/>
              <a:t>，</a:t>
            </a:r>
            <a:r>
              <a:rPr lang="en-US" altLang="zh-CN" dirty="0" smtClean="0"/>
              <a:t>Z</a:t>
            </a:r>
            <a:r>
              <a:rPr lang="zh-CN" altLang="en-US" dirty="0" smtClean="0"/>
              <a:t>是规范化因子，见算法原理</a:t>
            </a:r>
            <a:endParaRPr lang="en-US" altLang="zh-CN" dirty="0" smtClean="0"/>
          </a:p>
          <a:p>
            <a:r>
              <a:rPr lang="en-US" altLang="zh-CN" dirty="0" smtClean="0"/>
              <a:t>5.D2</a:t>
            </a:r>
            <a:r>
              <a:rPr lang="zh-CN" altLang="en-US" dirty="0" smtClean="0"/>
              <a:t>是第二轮样本权重，可见</a:t>
            </a:r>
            <a:r>
              <a:rPr lang="en-US" altLang="zh-CN" dirty="0" smtClean="0"/>
              <a:t>7</a:t>
            </a:r>
            <a:r>
              <a:rPr lang="zh-CN" altLang="en-US" dirty="0" smtClean="0"/>
              <a:t>，</a:t>
            </a:r>
            <a:r>
              <a:rPr lang="en-US" altLang="zh-CN" dirty="0" smtClean="0"/>
              <a:t>8</a:t>
            </a:r>
            <a:r>
              <a:rPr lang="zh-CN" altLang="en-US" dirty="0" smtClean="0"/>
              <a:t>，</a:t>
            </a:r>
            <a:r>
              <a:rPr lang="en-US" altLang="zh-CN" dirty="0" smtClean="0"/>
              <a:t>9</a:t>
            </a:r>
            <a:r>
              <a:rPr lang="zh-CN" altLang="en-US" dirty="0" smtClean="0"/>
              <a:t>样本分类分类错误，下一轮给了更大权重</a:t>
            </a:r>
            <a:r>
              <a:rPr lang="en-US" altLang="zh-CN" dirty="0" smtClean="0"/>
              <a:t>0.1666</a:t>
            </a:r>
            <a:endParaRPr lang="zh-CN" altLang="en-US" dirty="0"/>
          </a:p>
        </p:txBody>
      </p:sp>
      <p:sp>
        <p:nvSpPr>
          <p:cNvPr id="4" name="灯片编号占位符 3"/>
          <p:cNvSpPr>
            <a:spLocks noGrp="1"/>
          </p:cNvSpPr>
          <p:nvPr>
            <p:ph type="sldNum" sz="quarter" idx="10"/>
          </p:nvPr>
        </p:nvSpPr>
        <p:spPr/>
        <p:txBody>
          <a:bodyPr/>
          <a:lstStyle/>
          <a:p>
            <a:fld id="{EE3547DB-90B7-4F0B-B886-4A58BF0879CC}" type="slidenum">
              <a:rPr lang="zh-CN" altLang="en-US" smtClean="0"/>
              <a:t>6</a:t>
            </a:fld>
            <a:endParaRPr lang="zh-CN" altLang="en-US"/>
          </a:p>
        </p:txBody>
      </p:sp>
    </p:spTree>
    <p:extLst>
      <p:ext uri="{BB962C8B-B14F-4D97-AF65-F5344CB8AC3E}">
        <p14:creationId xmlns:p14="http://schemas.microsoft.com/office/powerpoint/2010/main" val="1609795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时长：</a:t>
            </a:r>
            <a:r>
              <a:rPr lang="en-US" altLang="zh-CN" dirty="0" smtClean="0"/>
              <a:t>3</a:t>
            </a:r>
            <a:r>
              <a:rPr lang="zh-CN" altLang="en-US" dirty="0" smtClean="0"/>
              <a:t>分钟</a:t>
            </a:r>
            <a:endParaRPr lang="en-US" altLang="zh-CN" dirty="0" smtClean="0"/>
          </a:p>
          <a:p>
            <a:r>
              <a:rPr lang="zh-CN" altLang="en-US" dirty="0" smtClean="0"/>
              <a:t>形式：讲述</a:t>
            </a:r>
            <a:endParaRPr lang="en-US" altLang="zh-CN" dirty="0" smtClean="0"/>
          </a:p>
          <a:p>
            <a:r>
              <a:rPr lang="zh-CN" altLang="en-US" dirty="0" smtClean="0"/>
              <a:t>内容：</a:t>
            </a:r>
            <a:endParaRPr lang="en-US" altLang="zh-CN" dirty="0" smtClean="0"/>
          </a:p>
          <a:p>
            <a:r>
              <a:rPr lang="en-US" altLang="zh-CN" dirty="0" smtClean="0"/>
              <a:t>1.</a:t>
            </a:r>
            <a:r>
              <a:rPr lang="zh-CN" altLang="en-US" dirty="0" smtClean="0"/>
              <a:t>第二轮分类误差率是加权之和，遍历后</a:t>
            </a:r>
            <a:r>
              <a:rPr lang="en-US" altLang="zh-CN" dirty="0" smtClean="0"/>
              <a:t>x=8.5</a:t>
            </a:r>
            <a:r>
              <a:rPr lang="zh-CN" altLang="en-US" dirty="0" smtClean="0"/>
              <a:t>最低</a:t>
            </a:r>
            <a:endParaRPr lang="en-US" altLang="zh-CN" dirty="0" smtClean="0"/>
          </a:p>
          <a:p>
            <a:r>
              <a:rPr lang="en-US" altLang="zh-CN" dirty="0" smtClean="0"/>
              <a:t>2.</a:t>
            </a:r>
            <a:r>
              <a:rPr lang="zh-CN" altLang="en-US" dirty="0" smtClean="0"/>
              <a:t>第二轮分类误差率是</a:t>
            </a:r>
            <a:r>
              <a:rPr lang="en-US" altLang="zh-CN" dirty="0" smtClean="0"/>
              <a:t>0.2143</a:t>
            </a:r>
            <a:r>
              <a:rPr lang="zh-CN" altLang="en-US" dirty="0" smtClean="0"/>
              <a:t>，分类器权重是</a:t>
            </a:r>
            <a:r>
              <a:rPr lang="en-US" altLang="zh-CN" dirty="0" smtClean="0"/>
              <a:t>0.6496</a:t>
            </a:r>
            <a:r>
              <a:rPr lang="zh-CN" altLang="en-US" dirty="0" smtClean="0"/>
              <a:t>，第一轮分类误差率</a:t>
            </a:r>
            <a:r>
              <a:rPr lang="en-US" altLang="zh-CN" dirty="0" smtClean="0"/>
              <a:t>0.3</a:t>
            </a:r>
            <a:r>
              <a:rPr lang="zh-CN" altLang="en-US" dirty="0" smtClean="0"/>
              <a:t>，分类器权重是</a:t>
            </a:r>
            <a:r>
              <a:rPr lang="en-US" altLang="zh-CN" dirty="0" smtClean="0"/>
              <a:t>0.4236</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3.</a:t>
            </a:r>
            <a:r>
              <a:rPr lang="zh-CN" altLang="en-US" dirty="0" smtClean="0"/>
              <a:t>第二轮分类误差率更低，基分类器给与更大权重</a:t>
            </a:r>
            <a:endParaRPr lang="en-US" altLang="zh-CN" dirty="0" smtClean="0"/>
          </a:p>
          <a:p>
            <a:r>
              <a:rPr lang="en-US" altLang="zh-CN" dirty="0" smtClean="0"/>
              <a:t>4.</a:t>
            </a:r>
            <a:r>
              <a:rPr lang="zh-CN" altLang="en-US" dirty="0" smtClean="0"/>
              <a:t>第二轮后分类器是前</a:t>
            </a:r>
            <a:r>
              <a:rPr lang="en-US" altLang="zh-CN" dirty="0" smtClean="0"/>
              <a:t>2</a:t>
            </a:r>
            <a:r>
              <a:rPr lang="zh-CN" altLang="en-US" dirty="0" smtClean="0"/>
              <a:t>轮基分类器加权之和</a:t>
            </a:r>
            <a:endParaRPr lang="zh-CN" altLang="en-US" dirty="0"/>
          </a:p>
        </p:txBody>
      </p:sp>
      <p:sp>
        <p:nvSpPr>
          <p:cNvPr id="4" name="灯片编号占位符 3"/>
          <p:cNvSpPr>
            <a:spLocks noGrp="1"/>
          </p:cNvSpPr>
          <p:nvPr>
            <p:ph type="sldNum" sz="quarter" idx="10"/>
          </p:nvPr>
        </p:nvSpPr>
        <p:spPr/>
        <p:txBody>
          <a:bodyPr/>
          <a:lstStyle/>
          <a:p>
            <a:fld id="{EE3547DB-90B7-4F0B-B886-4A58BF0879CC}" type="slidenum">
              <a:rPr lang="zh-CN" altLang="en-US" smtClean="0"/>
              <a:t>7</a:t>
            </a:fld>
            <a:endParaRPr lang="zh-CN" altLang="en-US"/>
          </a:p>
        </p:txBody>
      </p:sp>
    </p:spTree>
    <p:extLst>
      <p:ext uri="{BB962C8B-B14F-4D97-AF65-F5344CB8AC3E}">
        <p14:creationId xmlns:p14="http://schemas.microsoft.com/office/powerpoint/2010/main" val="1501326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时长：</a:t>
            </a:r>
            <a:r>
              <a:rPr lang="en-US" altLang="zh-CN" dirty="0" smtClean="0"/>
              <a:t>3</a:t>
            </a:r>
            <a:r>
              <a:rPr lang="zh-CN" altLang="en-US" dirty="0" smtClean="0"/>
              <a:t>分钟</a:t>
            </a:r>
            <a:endParaRPr lang="en-US" altLang="zh-CN" dirty="0" smtClean="0"/>
          </a:p>
          <a:p>
            <a:r>
              <a:rPr lang="zh-CN" altLang="en-US" dirty="0" smtClean="0"/>
              <a:t>形式：讲述</a:t>
            </a:r>
            <a:endParaRPr lang="en-US" altLang="zh-CN" dirty="0" smtClean="0"/>
          </a:p>
          <a:p>
            <a:r>
              <a:rPr lang="zh-CN" altLang="en-US" dirty="0" smtClean="0"/>
              <a:t>内容：</a:t>
            </a:r>
            <a:endParaRPr lang="en-US" altLang="zh-CN" dirty="0" smtClean="0"/>
          </a:p>
          <a:p>
            <a:r>
              <a:rPr lang="en-US" altLang="zh-CN" dirty="0" smtClean="0"/>
              <a:t>1.</a:t>
            </a:r>
            <a:r>
              <a:rPr lang="zh-CN" altLang="en-US" dirty="0" smtClean="0"/>
              <a:t>第</a:t>
            </a:r>
            <a:r>
              <a:rPr lang="en-US" altLang="zh-CN" dirty="0" smtClean="0"/>
              <a:t>3</a:t>
            </a:r>
            <a:r>
              <a:rPr lang="zh-CN" altLang="en-US" dirty="0" smtClean="0"/>
              <a:t>轮同第</a:t>
            </a:r>
            <a:r>
              <a:rPr lang="en-US" altLang="zh-CN" dirty="0" smtClean="0"/>
              <a:t>2</a:t>
            </a:r>
            <a:r>
              <a:rPr lang="zh-CN" altLang="en-US" dirty="0" smtClean="0"/>
              <a:t>轮</a:t>
            </a:r>
            <a:endParaRPr lang="en-US" altLang="zh-CN" dirty="0" smtClean="0"/>
          </a:p>
          <a:p>
            <a:r>
              <a:rPr lang="en-US" altLang="zh-CN" dirty="0" smtClean="0"/>
              <a:t>2.</a:t>
            </a:r>
            <a:r>
              <a:rPr lang="zh-CN" altLang="en-US" dirty="0" smtClean="0"/>
              <a:t>误分类点是</a:t>
            </a:r>
            <a:r>
              <a:rPr lang="en-US" altLang="zh-CN" dirty="0" smtClean="0"/>
              <a:t>0</a:t>
            </a:r>
            <a:r>
              <a:rPr lang="zh-CN" altLang="en-US" dirty="0" smtClean="0"/>
              <a:t>个，算法结束</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最终分类器是前</a:t>
            </a:r>
            <a:r>
              <a:rPr lang="en-US" altLang="zh-CN" dirty="0" smtClean="0"/>
              <a:t>m</a:t>
            </a:r>
            <a:r>
              <a:rPr lang="zh-CN" altLang="en-US" dirty="0" smtClean="0"/>
              <a:t>轮基分类器加权之和，</a:t>
            </a:r>
            <a:r>
              <a:rPr lang="en-US" altLang="zh-CN" dirty="0" smtClean="0"/>
              <a:t>sign</a:t>
            </a:r>
            <a:r>
              <a:rPr lang="zh-CN" altLang="en-US" dirty="0" smtClean="0"/>
              <a:t>符号函数，取正负</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EE3547DB-90B7-4F0B-B886-4A58BF0879CC}" type="slidenum">
              <a:rPr lang="zh-CN" altLang="en-US" smtClean="0"/>
              <a:t>8</a:t>
            </a:fld>
            <a:endParaRPr lang="zh-CN" altLang="en-US"/>
          </a:p>
        </p:txBody>
      </p:sp>
    </p:spTree>
    <p:extLst>
      <p:ext uri="{BB962C8B-B14F-4D97-AF65-F5344CB8AC3E}">
        <p14:creationId xmlns:p14="http://schemas.microsoft.com/office/powerpoint/2010/main" val="2571667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时长：</a:t>
            </a:r>
            <a:r>
              <a:rPr lang="en-US" altLang="zh-CN" dirty="0" smtClean="0"/>
              <a:t>2</a:t>
            </a:r>
            <a:r>
              <a:rPr lang="zh-CN" altLang="en-US" dirty="0" smtClean="0"/>
              <a:t>分钟</a:t>
            </a:r>
            <a:endParaRPr lang="en-US" altLang="zh-CN" dirty="0" smtClean="0"/>
          </a:p>
          <a:p>
            <a:r>
              <a:rPr lang="zh-CN" altLang="en-US" dirty="0" smtClean="0"/>
              <a:t>形式：讲述</a:t>
            </a:r>
            <a:endParaRPr lang="en-US" altLang="zh-CN" dirty="0" smtClean="0"/>
          </a:p>
          <a:p>
            <a:r>
              <a:rPr lang="zh-CN" altLang="en-US" dirty="0" smtClean="0"/>
              <a:t>内容：</a:t>
            </a:r>
            <a:endParaRPr lang="en-US" altLang="zh-CN" dirty="0" smtClean="0"/>
          </a:p>
          <a:p>
            <a:r>
              <a:rPr lang="en-US" altLang="zh-CN" dirty="0" smtClean="0"/>
              <a:t>1.</a:t>
            </a:r>
            <a:r>
              <a:rPr lang="zh-CN" altLang="en-US" dirty="0" smtClean="0"/>
              <a:t>提升树和</a:t>
            </a:r>
            <a:r>
              <a:rPr lang="en-US" altLang="zh-CN" dirty="0" err="1" smtClean="0"/>
              <a:t>Adaboost</a:t>
            </a:r>
            <a:r>
              <a:rPr lang="zh-CN" altLang="en-US" dirty="0" smtClean="0"/>
              <a:t>的区别，</a:t>
            </a:r>
            <a:r>
              <a:rPr lang="en-US" altLang="zh-CN" dirty="0" err="1" smtClean="0"/>
              <a:t>Adaboost</a:t>
            </a:r>
            <a:r>
              <a:rPr lang="zh-CN" altLang="en-US" dirty="0" smtClean="0"/>
              <a:t>是一个分裂函数，提升树使用树决策作为基分类器，虽然树从形式上看也是分裂，但要强调区别</a:t>
            </a:r>
            <a:endParaRPr lang="en-US" altLang="zh-CN" dirty="0" smtClean="0"/>
          </a:p>
          <a:p>
            <a:r>
              <a:rPr lang="en-US" altLang="zh-CN" dirty="0" smtClean="0"/>
              <a:t>2.</a:t>
            </a:r>
            <a:r>
              <a:rPr lang="zh-CN" altLang="en-US" dirty="0" smtClean="0"/>
              <a:t>算法简单描述，计算</a:t>
            </a:r>
            <a:r>
              <a:rPr lang="en-US" altLang="zh-CN" dirty="0" smtClean="0"/>
              <a:t>m</a:t>
            </a:r>
            <a:r>
              <a:rPr lang="zh-CN" altLang="en-US" dirty="0" smtClean="0"/>
              <a:t>棵树，重点看例子</a:t>
            </a:r>
          </a:p>
          <a:p>
            <a:endParaRPr lang="zh-CN" altLang="en-US" dirty="0"/>
          </a:p>
        </p:txBody>
      </p:sp>
      <p:sp>
        <p:nvSpPr>
          <p:cNvPr id="4" name="灯片编号占位符 3"/>
          <p:cNvSpPr>
            <a:spLocks noGrp="1"/>
          </p:cNvSpPr>
          <p:nvPr>
            <p:ph type="sldNum" sz="quarter" idx="10"/>
          </p:nvPr>
        </p:nvSpPr>
        <p:spPr/>
        <p:txBody>
          <a:bodyPr/>
          <a:lstStyle/>
          <a:p>
            <a:fld id="{EE3547DB-90B7-4F0B-B886-4A58BF0879CC}" type="slidenum">
              <a:rPr lang="zh-CN" altLang="en-US" smtClean="0"/>
              <a:t>12</a:t>
            </a:fld>
            <a:endParaRPr lang="zh-CN" altLang="en-US"/>
          </a:p>
        </p:txBody>
      </p:sp>
    </p:spTree>
    <p:extLst>
      <p:ext uri="{BB962C8B-B14F-4D97-AF65-F5344CB8AC3E}">
        <p14:creationId xmlns:p14="http://schemas.microsoft.com/office/powerpoint/2010/main" val="3845162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时长：</a:t>
            </a:r>
            <a:r>
              <a:rPr lang="en-US" altLang="zh-CN" dirty="0" smtClean="0"/>
              <a:t>3</a:t>
            </a:r>
            <a:r>
              <a:rPr lang="zh-CN" altLang="en-US" dirty="0" smtClean="0"/>
              <a:t>分钟</a:t>
            </a:r>
            <a:endParaRPr lang="en-US" altLang="zh-CN" dirty="0" smtClean="0"/>
          </a:p>
          <a:p>
            <a:r>
              <a:rPr lang="zh-CN" altLang="en-US" dirty="0" smtClean="0"/>
              <a:t>形式：讲述</a:t>
            </a:r>
            <a:endParaRPr lang="en-US" altLang="zh-CN" dirty="0" smtClean="0"/>
          </a:p>
          <a:p>
            <a:r>
              <a:rPr lang="zh-CN" altLang="en-US" dirty="0" smtClean="0"/>
              <a:t>内容：</a:t>
            </a:r>
            <a:endParaRPr lang="en-US" altLang="zh-CN" dirty="0" smtClean="0"/>
          </a:p>
          <a:p>
            <a:r>
              <a:rPr lang="en-US" altLang="zh-CN" dirty="0" smtClean="0"/>
              <a:t>1.</a:t>
            </a:r>
            <a:r>
              <a:rPr lang="zh-CN" altLang="en-US" dirty="0" smtClean="0"/>
              <a:t>这里例子是回归问题，不再是分类问题</a:t>
            </a:r>
            <a:endParaRPr lang="en-US" altLang="zh-CN" dirty="0" smtClean="0"/>
          </a:p>
          <a:p>
            <a:r>
              <a:rPr lang="en-US" altLang="zh-CN" dirty="0" smtClean="0"/>
              <a:t>2.R1</a:t>
            </a:r>
            <a:r>
              <a:rPr lang="zh-CN" altLang="en-US" dirty="0" smtClean="0"/>
              <a:t>和</a:t>
            </a:r>
            <a:r>
              <a:rPr lang="en-US" altLang="zh-CN" dirty="0" smtClean="0"/>
              <a:t>R2</a:t>
            </a:r>
            <a:r>
              <a:rPr lang="zh-CN" altLang="en-US" dirty="0" smtClean="0"/>
              <a:t>是左树和右树，</a:t>
            </a:r>
            <a:r>
              <a:rPr lang="en-US" altLang="zh-CN" dirty="0" smtClean="0"/>
              <a:t>c1</a:t>
            </a:r>
            <a:r>
              <a:rPr lang="zh-CN" altLang="en-US" dirty="0" smtClean="0"/>
              <a:t>和</a:t>
            </a:r>
            <a:r>
              <a:rPr lang="en-US" altLang="zh-CN" dirty="0" smtClean="0"/>
              <a:t>c2</a:t>
            </a:r>
            <a:r>
              <a:rPr lang="zh-CN" altLang="en-US" dirty="0" smtClean="0"/>
              <a:t>是左树，右树均值</a:t>
            </a:r>
            <a:endParaRPr lang="en-US" altLang="zh-CN" dirty="0" smtClean="0"/>
          </a:p>
          <a:p>
            <a:r>
              <a:rPr lang="en-US" altLang="zh-CN" dirty="0" smtClean="0"/>
              <a:t>3.</a:t>
            </a:r>
            <a:r>
              <a:rPr lang="zh-CN" altLang="en-US" dirty="0" smtClean="0"/>
              <a:t>根据</a:t>
            </a:r>
            <a:r>
              <a:rPr lang="en-US" altLang="zh-CN" dirty="0" smtClean="0"/>
              <a:t>min</a:t>
            </a:r>
            <a:r>
              <a:rPr lang="zh-CN" altLang="en-US" dirty="0" smtClean="0"/>
              <a:t>函数，分裂点可取值</a:t>
            </a:r>
            <a:r>
              <a:rPr lang="en-US" altLang="zh-CN" dirty="0" smtClean="0"/>
              <a:t>1.5</a:t>
            </a:r>
            <a:r>
              <a:rPr lang="zh-CN" altLang="en-US" dirty="0" smtClean="0"/>
              <a:t>，</a:t>
            </a:r>
            <a:r>
              <a:rPr lang="en-US" altLang="zh-CN" dirty="0" smtClean="0"/>
              <a:t>…</a:t>
            </a:r>
            <a:r>
              <a:rPr lang="zh-CN" altLang="en-US" dirty="0" smtClean="0"/>
              <a:t>，</a:t>
            </a:r>
            <a:r>
              <a:rPr lang="en-US" altLang="zh-CN" dirty="0" smtClean="0"/>
              <a:t>9.5</a:t>
            </a:r>
            <a:r>
              <a:rPr lang="zh-CN" altLang="en-US" dirty="0" smtClean="0"/>
              <a:t>，取左树和右树和的最小值</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EE3547DB-90B7-4F0B-B886-4A58BF0879CC}" type="slidenum">
              <a:rPr lang="zh-CN" altLang="en-US" smtClean="0"/>
              <a:t>13</a:t>
            </a:fld>
            <a:endParaRPr lang="zh-CN" altLang="en-US"/>
          </a:p>
        </p:txBody>
      </p:sp>
    </p:spTree>
    <p:extLst>
      <p:ext uri="{BB962C8B-B14F-4D97-AF65-F5344CB8AC3E}">
        <p14:creationId xmlns:p14="http://schemas.microsoft.com/office/powerpoint/2010/main" val="3191637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C4741AA-D177-D347-A5D7-362FF222060A}" type="datetimeFigureOut">
              <a:rPr lang="en-US" smtClean="0"/>
              <a:t>19/12/1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4741AA-D177-D347-A5D7-362FF222060A}" type="datetimeFigureOut">
              <a:rPr lang="en-US" smtClean="0"/>
              <a:t>19/12/1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4741AA-D177-D347-A5D7-362FF222060A}" type="datetimeFigureOut">
              <a:rPr lang="en-US" smtClean="0"/>
              <a:t>19/12/1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405719" y="255943"/>
            <a:ext cx="8502556" cy="412798"/>
          </a:xfrm>
          <a:prstGeom prst="rect">
            <a:avLst/>
          </a:prstGeom>
        </p:spPr>
        <p:txBody>
          <a:bodyPr/>
          <a:lstStyle>
            <a:lvl1pPr>
              <a:defRPr sz="2800">
                <a:latin typeface="微软雅黑" panose="020B0503020204020204" pitchFamily="34" charset="-122"/>
                <a:ea typeface="微软雅黑" panose="020B0503020204020204" pitchFamily="34" charset="-122"/>
              </a:defRPr>
            </a:lvl1pPr>
          </a:lstStyle>
          <a:p>
            <a:r>
              <a:rPr lang="zh-CN" altLang="en-US" dirty="0" smtClean="0"/>
              <a:t>单击以编辑母版副标题样式</a:t>
            </a:r>
            <a:endParaRPr lang="zh-CN" altLang="en-US" dirty="0"/>
          </a:p>
        </p:txBody>
      </p:sp>
      <p:sp>
        <p:nvSpPr>
          <p:cNvPr id="3" name="灯片编号占位符 2"/>
          <p:cNvSpPr>
            <a:spLocks noGrp="1"/>
          </p:cNvSpPr>
          <p:nvPr>
            <p:ph type="sldNum" sz="quarter" idx="10"/>
          </p:nvPr>
        </p:nvSpPr>
        <p:spPr/>
        <p:txBody>
          <a:bodyPr/>
          <a:lstStyle/>
          <a:p>
            <a:fld id="{A6576074-A824-4946-8111-7B3DFB471268}" type="slidenum">
              <a:rPr lang="zh-CN" altLang="en-US" smtClean="0"/>
              <a:t>‹#›</a:t>
            </a:fld>
            <a:endParaRPr lang="zh-CN" altLang="en-US"/>
          </a:p>
        </p:txBody>
      </p:sp>
    </p:spTree>
    <p:extLst>
      <p:ext uri="{BB962C8B-B14F-4D97-AF65-F5344CB8AC3E}">
        <p14:creationId xmlns:p14="http://schemas.microsoft.com/office/powerpoint/2010/main" val="352309043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985"/>
            <a:ext cx="10515600" cy="1325563"/>
          </a:xfrm>
        </p:spPr>
        <p:txBody>
          <a:bodyPr/>
          <a:lstStyle>
            <a:lvl1pPr algn="ctr">
              <a:defRPr sz="3800">
                <a:solidFill>
                  <a:srgbClr val="003870"/>
                </a:solidFill>
                <a:latin typeface="黑体" panose="02010609060101010101" charset="-122"/>
                <a:ea typeface="黑体" panose="02010609060101010101" charset="-122"/>
              </a:defRPr>
            </a:lvl1pPr>
          </a:lstStyle>
          <a:p>
            <a:r>
              <a:rPr lang="en-US"/>
              <a:t>Click to edit Master title style</a:t>
            </a:r>
          </a:p>
        </p:txBody>
      </p:sp>
      <p:sp>
        <p:nvSpPr>
          <p:cNvPr id="3" name="Content Placeholder 2"/>
          <p:cNvSpPr>
            <a:spLocks noGrp="1"/>
          </p:cNvSpPr>
          <p:nvPr>
            <p:ph idx="1"/>
          </p:nvPr>
        </p:nvSpPr>
        <p:spPr>
          <a:xfrm>
            <a:off x="838200" y="1449070"/>
            <a:ext cx="10515600" cy="4351338"/>
          </a:xfrm>
        </p:spPr>
        <p:txBody>
          <a:bodyPr/>
          <a:lstStyle>
            <a:lvl1pPr>
              <a:lnSpc>
                <a:spcPct val="110000"/>
              </a:lnSpc>
              <a:defRPr sz="2400"/>
            </a:lvl1pPr>
            <a:lvl2pPr>
              <a:lnSpc>
                <a:spcPct val="110000"/>
              </a:lnSpc>
              <a:defRPr sz="2000"/>
            </a:lvl2pPr>
            <a:lvl3pPr>
              <a:lnSpc>
                <a:spcPct val="110000"/>
              </a:lnSpc>
              <a:defRPr/>
            </a:lvl3pPr>
            <a:lvl4pPr>
              <a:lnSpc>
                <a:spcPct val="110000"/>
              </a:lnSpc>
              <a:defRPr/>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4741AA-D177-D347-A5D7-362FF222060A}" type="datetimeFigureOut">
              <a:rPr lang="en-US" smtClean="0"/>
              <a:t>19/12/1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4741AA-D177-D347-A5D7-362FF222060A}" type="datetimeFigureOut">
              <a:rPr lang="en-US" smtClean="0"/>
              <a:t>19/12/1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4741AA-D177-D347-A5D7-362FF222060A}" type="datetimeFigureOut">
              <a:rPr lang="en-US" smtClean="0"/>
              <a:t>19/12/1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4741AA-D177-D347-A5D7-362FF222060A}" type="datetimeFigureOut">
              <a:rPr lang="en-US" smtClean="0"/>
              <a:t>19/12/1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4741AA-D177-D347-A5D7-362FF222060A}" type="datetimeFigureOut">
              <a:rPr lang="en-US" smtClean="0"/>
              <a:t>19/12/1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4741AA-D177-D347-A5D7-362FF222060A}" type="datetimeFigureOut">
              <a:rPr lang="en-US" smtClean="0"/>
              <a:t>19/12/1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4741AA-D177-D347-A5D7-362FF222060A}" type="datetimeFigureOut">
              <a:rPr lang="en-US" smtClean="0"/>
              <a:t>19/12/1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4741AA-D177-D347-A5D7-362FF222060A}" type="datetimeFigureOut">
              <a:rPr lang="en-US" smtClean="0"/>
              <a:t>19/12/1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741AA-D177-D347-A5D7-362FF222060A}" type="datetimeFigureOut">
              <a:rPr lang="en-US" smtClean="0"/>
              <a:t>19/12/1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E8F7A5-5D67-C849-A471-BBB106FE6A4C}" type="slidenum">
              <a:rPr lang="en-US" smtClean="0"/>
              <a:t>‹#›</a:t>
            </a:fld>
            <a:endParaRPr lang="en-US"/>
          </a:p>
        </p:txBody>
      </p:sp>
      <p:pic>
        <p:nvPicPr>
          <p:cNvPr id="7" name="图片 6" descr="贪心科技06"/>
          <p:cNvPicPr>
            <a:picLocks noChangeAspect="1"/>
          </p:cNvPicPr>
          <p:nvPr userDrawn="1"/>
        </p:nvPicPr>
        <p:blipFill>
          <a:blip r:embed="rId14"/>
          <a:stretch>
            <a:fillRect/>
          </a:stretch>
        </p:blipFill>
        <p:spPr>
          <a:xfrm>
            <a:off x="-5715" y="-3175"/>
            <a:ext cx="12198985" cy="685736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Freemanzxp/GBDT_Simple_Tutorial" TargetMode="External"/><Relationship Id="rId4" Type="http://schemas.openxmlformats.org/officeDocument/2006/relationships/hyperlink" Target="https://jozeelin.github.io/2019/07/19/XGBoost/" TargetMode="External"/><Relationship Id="rId5" Type="http://schemas.openxmlformats.org/officeDocument/2006/relationships/hyperlink" Target="http://wepon.me/files/gbdt.pdf" TargetMode="External"/><Relationship Id="rId6" Type="http://schemas.openxmlformats.org/officeDocument/2006/relationships/hyperlink" Target="https://zhuanlan.zhihu.com/p/56137208" TargetMode="External"/><Relationship Id="rId1" Type="http://schemas.openxmlformats.org/officeDocument/2006/relationships/slideLayout" Target="../slideLayouts/slideLayout2.xml"/><Relationship Id="rId2" Type="http://schemas.openxmlformats.org/officeDocument/2006/relationships/hyperlink" Target="https://blog.csdn.net/zpalyq110/article/details/79527653"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60.png"/><Relationship Id="rId6" Type="http://schemas.openxmlformats.org/officeDocument/2006/relationships/image" Target="../media/image61.jpe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brightnessContrast bright="-31000" contrast="40000"/>
                    </a14:imgEffect>
                    <a14:imgEffect>
                      <a14:sharpenSoften amount="18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p:nvSpPr>
        <p:spPr>
          <a:xfrm>
            <a:off x="1" y="2236509"/>
            <a:ext cx="12192000" cy="1103586"/>
          </a:xfrm>
          <a:prstGeom prst="rect">
            <a:avLst/>
          </a:prstGeom>
          <a:solidFill>
            <a:srgbClr val="9DBB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PingFang SC Semibold" charset="-122"/>
              <a:ea typeface="PingFang SC Semibold" charset="-122"/>
              <a:cs typeface="PingFang SC Semibold" charset="-122"/>
            </a:endParaRPr>
          </a:p>
        </p:txBody>
      </p:sp>
      <p:sp>
        <p:nvSpPr>
          <p:cNvPr id="7" name="文本框 6"/>
          <p:cNvSpPr txBox="1"/>
          <p:nvPr/>
        </p:nvSpPr>
        <p:spPr>
          <a:xfrm>
            <a:off x="6363486" y="2236509"/>
            <a:ext cx="5488655" cy="1200329"/>
          </a:xfrm>
          <a:prstGeom prst="rect">
            <a:avLst/>
          </a:prstGeom>
          <a:ln w="12700">
            <a:miter lim="400000"/>
          </a:ln>
        </p:spPr>
        <p:txBody>
          <a:bodyPr wrap="square" lIns="45719" rIns="45719">
            <a:spAutoFit/>
          </a:bodyPr>
          <a:lstStyle>
            <a:lvl1pPr algn="ctr">
              <a:defRPr sz="3200">
                <a:solidFill>
                  <a:srgbClr val="FFFFFF"/>
                </a:solidFill>
                <a:latin typeface="Heiti SC Medium"/>
                <a:ea typeface="Heiti SC Medium"/>
                <a:cs typeface="Heiti SC Medium"/>
                <a:sym typeface="Heiti SC Medium"/>
              </a:defRPr>
            </a:lvl1pPr>
          </a:lstStyle>
          <a:p>
            <a:r>
              <a:rPr lang="en-US" altLang="en-US" sz="3600" b="1" dirty="0" err="1">
                <a:solidFill>
                  <a:schemeClr val="bg1"/>
                </a:solidFill>
                <a:latin typeface="黑体" panose="02010609060101010101" charset="-122"/>
                <a:ea typeface="黑体" panose="02010609060101010101" charset="-122"/>
              </a:rPr>
              <a:t>理解和比较GBDT、XGBoost和LightGBM</a:t>
            </a:r>
            <a:endParaRPr lang="zh-CN" altLang="en-US" sz="3600" b="1" dirty="0">
              <a:solidFill>
                <a:schemeClr val="bg1"/>
              </a:solidFill>
              <a:latin typeface="黑体" panose="02010609060101010101" charset="-122"/>
              <a:ea typeface="黑体" panose="02010609060101010101" charset="-122"/>
            </a:endParaRPr>
          </a:p>
        </p:txBody>
      </p:sp>
      <p:grpSp>
        <p:nvGrpSpPr>
          <p:cNvPr id="11" name="组 10"/>
          <p:cNvGrpSpPr/>
          <p:nvPr/>
        </p:nvGrpSpPr>
        <p:grpSpPr>
          <a:xfrm>
            <a:off x="8007985" y="377826"/>
            <a:ext cx="4184015" cy="667384"/>
            <a:chOff x="9153916" y="252858"/>
            <a:chExt cx="3038083" cy="484290"/>
          </a:xfrm>
        </p:grpSpPr>
        <p:grpSp>
          <p:nvGrpSpPr>
            <p:cNvPr id="12" name="组 11"/>
            <p:cNvGrpSpPr/>
            <p:nvPr/>
          </p:nvGrpSpPr>
          <p:grpSpPr>
            <a:xfrm>
              <a:off x="12039606" y="252858"/>
              <a:ext cx="152393" cy="484288"/>
              <a:chOff x="12039604" y="252856"/>
              <a:chExt cx="152393" cy="484287"/>
            </a:xfrm>
          </p:grpSpPr>
          <p:sp>
            <p:nvSpPr>
              <p:cNvPr id="16" name="圆角矩形 15"/>
              <p:cNvSpPr/>
              <p:nvPr/>
            </p:nvSpPr>
            <p:spPr>
              <a:xfrm rot="16200000" flipV="1">
                <a:off x="12072988" y="518121"/>
                <a:ext cx="85626" cy="152392"/>
              </a:xfrm>
              <a:prstGeom prst="roundRect">
                <a:avLst>
                  <a:gd name="adj" fmla="val 5039"/>
                </a:avLst>
              </a:prstGeom>
              <a:solidFill>
                <a:srgbClr val="4472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b="1">
                  <a:latin typeface="PingFang SC Semibold" charset="-122"/>
                  <a:ea typeface="PingFang SC Semibold" charset="-122"/>
                  <a:cs typeface="PingFang SC Semibold" charset="-122"/>
                </a:endParaRPr>
              </a:p>
            </p:txBody>
          </p:sp>
          <p:sp>
            <p:nvSpPr>
              <p:cNvPr id="17" name="圆角矩形 16"/>
              <p:cNvSpPr/>
              <p:nvPr/>
            </p:nvSpPr>
            <p:spPr>
              <a:xfrm rot="16200000" flipV="1">
                <a:off x="12072988" y="618134"/>
                <a:ext cx="85626" cy="152392"/>
              </a:xfrm>
              <a:prstGeom prst="roundRect">
                <a:avLst>
                  <a:gd name="adj" fmla="val 5039"/>
                </a:avLst>
              </a:prstGeom>
              <a:solidFill>
                <a:srgbClr val="2F55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b="1">
                  <a:latin typeface="PingFang SC Semibold" charset="-122"/>
                  <a:ea typeface="PingFang SC Semibold" charset="-122"/>
                  <a:cs typeface="PingFang SC Semibold" charset="-122"/>
                </a:endParaRPr>
              </a:p>
            </p:txBody>
          </p:sp>
          <p:sp>
            <p:nvSpPr>
              <p:cNvPr id="18" name="圆角矩形 17"/>
              <p:cNvSpPr/>
              <p:nvPr/>
            </p:nvSpPr>
            <p:spPr>
              <a:xfrm rot="16200000" flipV="1">
                <a:off x="12072988" y="321750"/>
                <a:ext cx="85626" cy="152392"/>
              </a:xfrm>
              <a:prstGeom prst="roundRect">
                <a:avLst>
                  <a:gd name="adj" fmla="val 5039"/>
                </a:avLst>
              </a:prstGeom>
              <a:solidFill>
                <a:srgbClr val="4472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b="1">
                  <a:latin typeface="PingFang SC Semibold" charset="-122"/>
                  <a:ea typeface="PingFang SC Semibold" charset="-122"/>
                  <a:cs typeface="PingFang SC Semibold" charset="-122"/>
                </a:endParaRPr>
              </a:p>
            </p:txBody>
          </p:sp>
          <p:sp>
            <p:nvSpPr>
              <p:cNvPr id="19" name="圆角矩形 18"/>
              <p:cNvSpPr/>
              <p:nvPr/>
            </p:nvSpPr>
            <p:spPr>
              <a:xfrm rot="16200000" flipV="1">
                <a:off x="12072988" y="421763"/>
                <a:ext cx="85626" cy="152392"/>
              </a:xfrm>
              <a:prstGeom prst="roundRect">
                <a:avLst>
                  <a:gd name="adj" fmla="val 5039"/>
                </a:avLst>
              </a:prstGeom>
              <a:solidFill>
                <a:srgbClr val="2F55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b="1">
                  <a:latin typeface="PingFang SC Semibold" charset="-122"/>
                  <a:ea typeface="PingFang SC Semibold" charset="-122"/>
                  <a:cs typeface="PingFang SC Semibold" charset="-122"/>
                </a:endParaRPr>
              </a:p>
            </p:txBody>
          </p:sp>
          <p:sp>
            <p:nvSpPr>
              <p:cNvPr id="20" name="圆角矩形 19"/>
              <p:cNvSpPr/>
              <p:nvPr/>
            </p:nvSpPr>
            <p:spPr>
              <a:xfrm rot="16200000" flipV="1">
                <a:off x="12072987" y="219473"/>
                <a:ext cx="85626" cy="152392"/>
              </a:xfrm>
              <a:prstGeom prst="roundRect">
                <a:avLst>
                  <a:gd name="adj" fmla="val 5039"/>
                </a:avLst>
              </a:prstGeom>
              <a:solidFill>
                <a:srgbClr val="2F55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b="1">
                  <a:latin typeface="PingFang SC Semibold" charset="-122"/>
                  <a:ea typeface="PingFang SC Semibold" charset="-122"/>
                  <a:cs typeface="PingFang SC Semibold" charset="-122"/>
                </a:endParaRPr>
              </a:p>
            </p:txBody>
          </p:sp>
        </p:grpSp>
        <p:sp>
          <p:nvSpPr>
            <p:cNvPr id="13" name="圆角矩形 12"/>
            <p:cNvSpPr/>
            <p:nvPr/>
          </p:nvSpPr>
          <p:spPr>
            <a:xfrm rot="16200000" flipV="1">
              <a:off x="11457520" y="249446"/>
              <a:ext cx="484288" cy="491115"/>
            </a:xfrm>
            <a:prstGeom prst="roundRect">
              <a:avLst>
                <a:gd name="adj" fmla="val 5039"/>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b="1">
                <a:latin typeface="PingFang SC Semibold" charset="-122"/>
                <a:ea typeface="PingFang SC Semibold" charset="-122"/>
                <a:cs typeface="PingFang SC Semibold" charset="-122"/>
              </a:endParaRPr>
            </a:p>
          </p:txBody>
        </p:sp>
        <p:sp>
          <p:nvSpPr>
            <p:cNvPr id="14" name="文本框 13"/>
            <p:cNvSpPr txBox="1"/>
            <p:nvPr/>
          </p:nvSpPr>
          <p:spPr>
            <a:xfrm>
              <a:off x="9153916" y="326585"/>
              <a:ext cx="2299970" cy="322093"/>
            </a:xfrm>
            <a:prstGeom prst="rect">
              <a:avLst/>
            </a:prstGeom>
            <a:noFill/>
          </p:spPr>
          <p:txBody>
            <a:bodyPr wrap="square" lIns="91439" tIns="45719" rIns="91439" bIns="45719" rtlCol="0">
              <a:spAutoFit/>
            </a:bodyPr>
            <a:lstStyle/>
            <a:p>
              <a:pPr algn="r"/>
              <a:r>
                <a:rPr lang="zh-CN" altLang="en-US" sz="1400" b="1" spc="300" dirty="0">
                  <a:solidFill>
                    <a:schemeClr val="bg1"/>
                  </a:solidFill>
                  <a:latin typeface="PingFang SC Semibold" charset="-122"/>
                  <a:ea typeface="PingFang SC Semibold" charset="-122"/>
                  <a:cs typeface="PingFang SC Semibold" charset="-122"/>
                </a:rPr>
                <a:t>贪心科技      </a:t>
              </a:r>
              <a:endParaRPr lang="en-US" altLang="zh-CN" sz="1400" b="1" spc="300" dirty="0">
                <a:solidFill>
                  <a:schemeClr val="bg1"/>
                </a:solidFill>
                <a:latin typeface="PingFang SC Semibold" charset="-122"/>
                <a:ea typeface="PingFang SC Semibold" charset="-122"/>
                <a:cs typeface="PingFang SC Semibold" charset="-122"/>
              </a:endParaRPr>
            </a:p>
            <a:p>
              <a:pPr algn="r"/>
              <a:r>
                <a:rPr lang="zh-CN" altLang="en-US" sz="900" b="1" dirty="0">
                  <a:solidFill>
                    <a:schemeClr val="bg1"/>
                  </a:solidFill>
                  <a:latin typeface="PingFang SC Semibold" charset="-122"/>
                  <a:ea typeface="PingFang SC Semibold" charset="-122"/>
                  <a:cs typeface="PingFang SC Semibold" charset="-122"/>
                </a:rPr>
                <a:t>让每个人享受个性化教育服务</a:t>
              </a:r>
            </a:p>
          </p:txBody>
        </p:sp>
        <p:pic>
          <p:nvPicPr>
            <p:cNvPr id="15" name="图片 14"/>
            <p:cNvPicPr>
              <a:picLocks noChangeAspect="1"/>
            </p:cNvPicPr>
            <p:nvPr/>
          </p:nvPicPr>
          <p:blipFill rotWithShape="1">
            <a:blip r:embed="rId5">
              <a:extLst>
                <a:ext uri="{28A0092B-C50C-407E-A947-70E740481C1C}">
                  <a14:useLocalDpi xmlns:a14="http://schemas.microsoft.com/office/drawing/2010/main" val="0"/>
                </a:ext>
              </a:extLst>
            </a:blip>
            <a:srcRect l="-1" r="-7827" b="33398"/>
            <a:stretch>
              <a:fillRect/>
            </a:stretch>
          </p:blipFill>
          <p:spPr>
            <a:xfrm>
              <a:off x="11454102" y="295671"/>
              <a:ext cx="514962" cy="342934"/>
            </a:xfrm>
            <a:prstGeom prst="rect">
              <a:avLst/>
            </a:prstGeom>
          </p:spPr>
        </p:pic>
      </p:grpSp>
      <p:pic>
        <p:nvPicPr>
          <p:cNvPr id="22" name="图片 21"/>
          <p:cNvPicPr>
            <a:picLocks noChangeAspect="1"/>
          </p:cNvPicPr>
          <p:nvPr/>
        </p:nvPicPr>
        <p:blipFill>
          <a:blip r:embed="rId6">
            <a:extLst>
              <a:ext uri="{BEBA8EAE-BF5A-486C-A8C5-ECC9F3942E4B}">
                <a14:imgProps xmlns:a14="http://schemas.microsoft.com/office/drawing/2010/main">
                  <a14:imgLayer r:embed="rId7">
                    <a14:imgEffect>
                      <a14:brightnessContrast bright="-36000" contrast="71000"/>
                    </a14:imgEffect>
                  </a14:imgLayer>
                </a14:imgProps>
              </a:ext>
              <a:ext uri="{28A0092B-C50C-407E-A947-70E740481C1C}">
                <a14:useLocalDpi xmlns:a14="http://schemas.microsoft.com/office/drawing/2010/main" val="0"/>
              </a:ext>
            </a:extLst>
          </a:blip>
          <a:stretch>
            <a:fillRect/>
          </a:stretch>
        </p:blipFill>
        <p:spPr>
          <a:xfrm>
            <a:off x="560810" y="439292"/>
            <a:ext cx="5617464" cy="5779008"/>
          </a:xfrm>
          <a:prstGeom prst="rect">
            <a:avLst/>
          </a:prstGeom>
          <a:effectLst>
            <a:outerShdw blurRad="419100" dist="38100" dir="2700000" algn="tl" rotWithShape="0">
              <a:prstClr val="black">
                <a:alpha val="40000"/>
              </a:prstClr>
            </a:outerShdw>
          </a:effectLst>
        </p:spPr>
      </p:pic>
      <p:sp>
        <p:nvSpPr>
          <p:cNvPr id="24" name="文本框 23"/>
          <p:cNvSpPr txBox="1"/>
          <p:nvPr/>
        </p:nvSpPr>
        <p:spPr>
          <a:xfrm>
            <a:off x="3336757" y="1293356"/>
            <a:ext cx="1155032" cy="1107996"/>
          </a:xfrm>
          <a:prstGeom prst="rect">
            <a:avLst/>
          </a:prstGeom>
          <a:noFill/>
        </p:spPr>
        <p:txBody>
          <a:bodyPr wrap="square" rtlCol="0">
            <a:spAutoFit/>
          </a:bodyPr>
          <a:lstStyle/>
          <a:p>
            <a:r>
              <a:rPr kumimoji="1" lang="en-US" altLang="zh-CN" sz="6600" dirty="0">
                <a:solidFill>
                  <a:schemeClr val="bg1"/>
                </a:solidFill>
                <a:latin typeface="PingFang SC Ultralight" charset="-122"/>
                <a:ea typeface="PingFang SC Ultralight" charset="-122"/>
                <a:cs typeface="PingFang SC Ultralight" charset="-122"/>
              </a:rPr>
              <a:t>AI</a:t>
            </a:r>
            <a:endParaRPr kumimoji="1" lang="zh-CN" altLang="en-US" sz="6600" dirty="0">
              <a:solidFill>
                <a:schemeClr val="bg1"/>
              </a:solidFill>
              <a:latin typeface="PingFang SC Ultralight" charset="-122"/>
              <a:ea typeface="PingFang SC Ultralight" charset="-122"/>
              <a:cs typeface="PingFang SC Ultralight" charset="-122"/>
            </a:endParaRPr>
          </a:p>
        </p:txBody>
      </p:sp>
      <p:sp>
        <p:nvSpPr>
          <p:cNvPr id="9" name="文本框 8"/>
          <p:cNvSpPr txBox="1"/>
          <p:nvPr/>
        </p:nvSpPr>
        <p:spPr>
          <a:xfrm>
            <a:off x="6414462" y="3551474"/>
            <a:ext cx="6218119" cy="397510"/>
          </a:xfrm>
          <a:prstGeom prst="rect">
            <a:avLst/>
          </a:prstGeom>
          <a:noFill/>
          <a:effectLst/>
        </p:spPr>
        <p:txBody>
          <a:bodyPr wrap="square" lIns="91436" tIns="45719" rIns="91436" bIns="45719" rtlCol="0">
            <a:spAutoFit/>
          </a:bodyPr>
          <a:lstStyle/>
          <a:p>
            <a:r>
              <a:rPr lang="zh-CN" altLang="en-US" sz="2000" b="1" spc="300" dirty="0" smtClean="0">
                <a:solidFill>
                  <a:schemeClr val="bg1"/>
                </a:solidFill>
                <a:latin typeface="PingFang SC Semibold" charset="-122"/>
                <a:ea typeface="PingFang SC Semibold" charset="-122"/>
                <a:cs typeface="PingFang SC Semibold" charset="-122"/>
              </a:rPr>
              <a:t>贪心学院讲师：宁钢</a:t>
            </a:r>
            <a:endParaRPr lang="en-US" altLang="zh-CN" sz="2000" b="1" dirty="0">
              <a:solidFill>
                <a:schemeClr val="bg1"/>
              </a:solidFill>
              <a:latin typeface="PingFang SC Semibold" charset="-122"/>
              <a:ea typeface="PingFang SC Semibold" charset="-122"/>
              <a:cs typeface="PingFang SC Semibold" charset="-122"/>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CART</a:t>
            </a:r>
            <a:r>
              <a:rPr kumimoji="1" lang="zh-CN" altLang="en-US" dirty="0" smtClean="0"/>
              <a:t>回归树算法</a:t>
            </a:r>
            <a:r>
              <a:rPr kumimoji="1" lang="en-US" altLang="zh-CN" dirty="0" smtClean="0"/>
              <a:t>1</a:t>
            </a:r>
            <a:endParaRPr kumimoji="1" lang="zh-CN" altLang="en-US" dirty="0"/>
          </a:p>
        </p:txBody>
      </p:sp>
      <p:pic>
        <p:nvPicPr>
          <p:cNvPr id="5" name="图片 4"/>
          <p:cNvPicPr>
            <a:picLocks noChangeAspect="1"/>
          </p:cNvPicPr>
          <p:nvPr/>
        </p:nvPicPr>
        <p:blipFill>
          <a:blip r:embed="rId2"/>
          <a:stretch>
            <a:fillRect/>
          </a:stretch>
        </p:blipFill>
        <p:spPr>
          <a:xfrm>
            <a:off x="721633" y="1447988"/>
            <a:ext cx="11227496" cy="4571861"/>
          </a:xfrm>
          <a:prstGeom prst="rect">
            <a:avLst/>
          </a:prstGeom>
        </p:spPr>
      </p:pic>
    </p:spTree>
    <p:extLst>
      <p:ext uri="{BB962C8B-B14F-4D97-AF65-F5344CB8AC3E}">
        <p14:creationId xmlns:p14="http://schemas.microsoft.com/office/powerpoint/2010/main" val="366679144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CART</a:t>
            </a:r>
            <a:r>
              <a:rPr kumimoji="1" lang="zh-CN" altLang="en-US" dirty="0" smtClean="0"/>
              <a:t>回归树算法</a:t>
            </a:r>
            <a:r>
              <a:rPr kumimoji="1" lang="en-US" altLang="zh-CN" dirty="0" smtClean="0"/>
              <a:t>2</a:t>
            </a:r>
            <a:endParaRPr kumimoji="1" lang="zh-CN" altLang="en-US" dirty="0"/>
          </a:p>
        </p:txBody>
      </p:sp>
      <p:pic>
        <p:nvPicPr>
          <p:cNvPr id="4" name="图片 3"/>
          <p:cNvPicPr>
            <a:picLocks noChangeAspect="1"/>
          </p:cNvPicPr>
          <p:nvPr/>
        </p:nvPicPr>
        <p:blipFill>
          <a:blip r:embed="rId2"/>
          <a:stretch>
            <a:fillRect/>
          </a:stretch>
        </p:blipFill>
        <p:spPr>
          <a:xfrm>
            <a:off x="389682" y="1572903"/>
            <a:ext cx="11631708" cy="4989786"/>
          </a:xfrm>
          <a:prstGeom prst="rect">
            <a:avLst/>
          </a:prstGeom>
        </p:spPr>
      </p:pic>
    </p:spTree>
    <p:extLst>
      <p:ext uri="{BB962C8B-B14F-4D97-AF65-F5344CB8AC3E}">
        <p14:creationId xmlns:p14="http://schemas.microsoft.com/office/powerpoint/2010/main" val="255046872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提升树</a:t>
            </a:r>
            <a:r>
              <a:rPr lang="en-US" altLang="zh-CN" dirty="0"/>
              <a:t>-</a:t>
            </a:r>
            <a:r>
              <a:rPr lang="zh-CN" altLang="en-US" dirty="0"/>
              <a:t>回归问题例子</a:t>
            </a:r>
          </a:p>
        </p:txBody>
      </p:sp>
      <p:pic>
        <p:nvPicPr>
          <p:cNvPr id="3" name="内容占位符 3">
            <a:extLst>
              <a:ext uri="{FF2B5EF4-FFF2-40B4-BE49-F238E27FC236}">
                <a16:creationId xmlns="" xmlns:a16="http://schemas.microsoft.com/office/drawing/2014/main" id="{01668976-EA03-4B32-9AD0-A241E6AA9900}"/>
              </a:ext>
            </a:extLst>
          </p:cNvPr>
          <p:cNvPicPr>
            <a:picLocks noChangeAspect="1"/>
          </p:cNvPicPr>
          <p:nvPr/>
        </p:nvPicPr>
        <p:blipFill>
          <a:blip r:embed="rId3"/>
          <a:stretch>
            <a:fillRect/>
          </a:stretch>
        </p:blipFill>
        <p:spPr>
          <a:xfrm>
            <a:off x="1544446" y="2141537"/>
            <a:ext cx="9103105" cy="4351338"/>
          </a:xfrm>
          <a:prstGeom prst="rect">
            <a:avLst/>
          </a:prstGeom>
        </p:spPr>
      </p:pic>
      <p:sp>
        <p:nvSpPr>
          <p:cNvPr id="4" name="文本框 4">
            <a:extLst>
              <a:ext uri="{FF2B5EF4-FFF2-40B4-BE49-F238E27FC236}">
                <a16:creationId xmlns="" xmlns:a16="http://schemas.microsoft.com/office/drawing/2014/main" id="{0C4F82C1-C07D-45B0-A529-40FFE65B402D}"/>
              </a:ext>
            </a:extLst>
          </p:cNvPr>
          <p:cNvSpPr txBox="1"/>
          <p:nvPr/>
        </p:nvSpPr>
        <p:spPr>
          <a:xfrm>
            <a:off x="1158636" y="1000962"/>
            <a:ext cx="7680960" cy="369332"/>
          </a:xfrm>
          <a:prstGeom prst="rect">
            <a:avLst/>
          </a:prstGeom>
          <a:noFill/>
        </p:spPr>
        <p:txBody>
          <a:bodyPr wrap="square" rtlCol="0">
            <a:spAutoFit/>
          </a:bodyPr>
          <a:lstStyle/>
          <a:p>
            <a:pPr algn="ctr"/>
            <a:r>
              <a:rPr lang="zh-CN" altLang="en-US" dirty="0"/>
              <a:t>加法模型与前向分布算法、以决策树为基函数</a:t>
            </a:r>
          </a:p>
        </p:txBody>
      </p:sp>
    </p:spTree>
    <p:extLst>
      <p:ext uri="{BB962C8B-B14F-4D97-AF65-F5344CB8AC3E}">
        <p14:creationId xmlns:p14="http://schemas.microsoft.com/office/powerpoint/2010/main" val="425372288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提升树</a:t>
            </a:r>
            <a:r>
              <a:rPr lang="en-US" altLang="zh-CN" dirty="0"/>
              <a:t>-</a:t>
            </a:r>
            <a:r>
              <a:rPr lang="zh-CN" altLang="en-US" dirty="0"/>
              <a:t>回归问题例子</a:t>
            </a:r>
          </a:p>
        </p:txBody>
      </p:sp>
      <p:pic>
        <p:nvPicPr>
          <p:cNvPr id="3" name="内容占位符 5">
            <a:extLst>
              <a:ext uri="{FF2B5EF4-FFF2-40B4-BE49-F238E27FC236}">
                <a16:creationId xmlns="" xmlns:a16="http://schemas.microsoft.com/office/drawing/2014/main" id="{7532CA77-AAC0-499E-ABE8-E71438D7F359}"/>
              </a:ext>
            </a:extLst>
          </p:cNvPr>
          <p:cNvPicPr>
            <a:picLocks noChangeAspect="1"/>
          </p:cNvPicPr>
          <p:nvPr/>
        </p:nvPicPr>
        <p:blipFill>
          <a:blip r:embed="rId3"/>
          <a:stretch>
            <a:fillRect/>
          </a:stretch>
        </p:blipFill>
        <p:spPr>
          <a:xfrm>
            <a:off x="1899920" y="1303786"/>
            <a:ext cx="7609839" cy="5340538"/>
          </a:xfrm>
          <a:prstGeom prst="rect">
            <a:avLst/>
          </a:prstGeom>
        </p:spPr>
      </p:pic>
    </p:spTree>
    <p:extLst>
      <p:ext uri="{BB962C8B-B14F-4D97-AF65-F5344CB8AC3E}">
        <p14:creationId xmlns:p14="http://schemas.microsoft.com/office/powerpoint/2010/main" val="318438203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提升树</a:t>
            </a:r>
            <a:r>
              <a:rPr lang="en-US" altLang="zh-CN" dirty="0"/>
              <a:t>-</a:t>
            </a:r>
            <a:r>
              <a:rPr lang="zh-CN" altLang="en-US" dirty="0"/>
              <a:t>回归问题例子</a:t>
            </a:r>
          </a:p>
        </p:txBody>
      </p:sp>
      <p:pic>
        <p:nvPicPr>
          <p:cNvPr id="3" name="图片 2">
            <a:extLst>
              <a:ext uri="{FF2B5EF4-FFF2-40B4-BE49-F238E27FC236}">
                <a16:creationId xmlns="" xmlns:a16="http://schemas.microsoft.com/office/drawing/2014/main" id="{ECA4DDAB-1135-4A3A-B5B2-C7BC2D31CD38}"/>
              </a:ext>
            </a:extLst>
          </p:cNvPr>
          <p:cNvPicPr>
            <a:picLocks noChangeAspect="1"/>
          </p:cNvPicPr>
          <p:nvPr/>
        </p:nvPicPr>
        <p:blipFill>
          <a:blip r:embed="rId3"/>
          <a:stretch>
            <a:fillRect/>
          </a:stretch>
        </p:blipFill>
        <p:spPr>
          <a:xfrm>
            <a:off x="2238620" y="1324928"/>
            <a:ext cx="7532601" cy="3300411"/>
          </a:xfrm>
          <a:prstGeom prst="rect">
            <a:avLst/>
          </a:prstGeom>
        </p:spPr>
      </p:pic>
      <p:pic>
        <p:nvPicPr>
          <p:cNvPr id="4" name="图片 3">
            <a:extLst>
              <a:ext uri="{FF2B5EF4-FFF2-40B4-BE49-F238E27FC236}">
                <a16:creationId xmlns="" xmlns:a16="http://schemas.microsoft.com/office/drawing/2014/main" id="{1AC018B1-0895-4CC8-8870-9D2BE2FFFFE7}"/>
              </a:ext>
            </a:extLst>
          </p:cNvPr>
          <p:cNvPicPr>
            <a:picLocks noChangeAspect="1"/>
          </p:cNvPicPr>
          <p:nvPr/>
        </p:nvPicPr>
        <p:blipFill>
          <a:blip r:embed="rId4"/>
          <a:stretch>
            <a:fillRect/>
          </a:stretch>
        </p:blipFill>
        <p:spPr>
          <a:xfrm>
            <a:off x="2266174" y="4625340"/>
            <a:ext cx="7505047" cy="1867535"/>
          </a:xfrm>
          <a:prstGeom prst="rect">
            <a:avLst/>
          </a:prstGeom>
        </p:spPr>
      </p:pic>
    </p:spTree>
    <p:extLst>
      <p:ext uri="{BB962C8B-B14F-4D97-AF65-F5344CB8AC3E}">
        <p14:creationId xmlns:p14="http://schemas.microsoft.com/office/powerpoint/2010/main" val="372231079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提升树</a:t>
            </a:r>
            <a:r>
              <a:rPr lang="en-US" altLang="zh-CN" dirty="0"/>
              <a:t>-</a:t>
            </a:r>
            <a:r>
              <a:rPr lang="zh-CN" altLang="en-US" dirty="0"/>
              <a:t>回归问题例子</a:t>
            </a:r>
          </a:p>
        </p:txBody>
      </p:sp>
      <p:pic>
        <p:nvPicPr>
          <p:cNvPr id="3" name="图片 2">
            <a:extLst>
              <a:ext uri="{FF2B5EF4-FFF2-40B4-BE49-F238E27FC236}">
                <a16:creationId xmlns="" xmlns:a16="http://schemas.microsoft.com/office/drawing/2014/main" id="{9B5E34E9-E288-489C-A07D-B7428A50F4B2}"/>
              </a:ext>
            </a:extLst>
          </p:cNvPr>
          <p:cNvPicPr>
            <a:picLocks noChangeAspect="1"/>
          </p:cNvPicPr>
          <p:nvPr/>
        </p:nvPicPr>
        <p:blipFill>
          <a:blip r:embed="rId3"/>
          <a:stretch>
            <a:fillRect/>
          </a:stretch>
        </p:blipFill>
        <p:spPr>
          <a:xfrm>
            <a:off x="2274393" y="1332229"/>
            <a:ext cx="7106230" cy="5252085"/>
          </a:xfrm>
          <a:prstGeom prst="rect">
            <a:avLst/>
          </a:prstGeom>
        </p:spPr>
      </p:pic>
    </p:spTree>
    <p:extLst>
      <p:ext uri="{BB962C8B-B14F-4D97-AF65-F5344CB8AC3E}">
        <p14:creationId xmlns:p14="http://schemas.microsoft.com/office/powerpoint/2010/main" val="30206432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提升树</a:t>
            </a:r>
            <a:r>
              <a:rPr lang="en-US" altLang="zh-CN" dirty="0"/>
              <a:t>-</a:t>
            </a:r>
            <a:r>
              <a:rPr lang="zh-CN" altLang="en-US" dirty="0"/>
              <a:t>回归问题例子</a:t>
            </a:r>
          </a:p>
        </p:txBody>
      </p:sp>
      <p:pic>
        <p:nvPicPr>
          <p:cNvPr id="3" name="图片 2">
            <a:extLst>
              <a:ext uri="{FF2B5EF4-FFF2-40B4-BE49-F238E27FC236}">
                <a16:creationId xmlns="" xmlns:a16="http://schemas.microsoft.com/office/drawing/2014/main" id="{937CFECE-93AE-4626-8710-F1CC247369B7}"/>
              </a:ext>
            </a:extLst>
          </p:cNvPr>
          <p:cNvPicPr>
            <a:picLocks noChangeAspect="1"/>
          </p:cNvPicPr>
          <p:nvPr/>
        </p:nvPicPr>
        <p:blipFill>
          <a:blip r:embed="rId3"/>
          <a:stretch>
            <a:fillRect/>
          </a:stretch>
        </p:blipFill>
        <p:spPr>
          <a:xfrm>
            <a:off x="6299200" y="262572"/>
            <a:ext cx="5476240" cy="2570109"/>
          </a:xfrm>
          <a:prstGeom prst="rect">
            <a:avLst/>
          </a:prstGeom>
        </p:spPr>
      </p:pic>
      <p:pic>
        <p:nvPicPr>
          <p:cNvPr id="4" name="图片 3">
            <a:extLst>
              <a:ext uri="{FF2B5EF4-FFF2-40B4-BE49-F238E27FC236}">
                <a16:creationId xmlns="" xmlns:a16="http://schemas.microsoft.com/office/drawing/2014/main" id="{753C5D5A-ECB2-4AB0-95CB-58D5E2B34CDC}"/>
              </a:ext>
            </a:extLst>
          </p:cNvPr>
          <p:cNvPicPr>
            <a:picLocks noChangeAspect="1"/>
          </p:cNvPicPr>
          <p:nvPr/>
        </p:nvPicPr>
        <p:blipFill>
          <a:blip r:embed="rId4"/>
          <a:stretch>
            <a:fillRect/>
          </a:stretch>
        </p:blipFill>
        <p:spPr>
          <a:xfrm>
            <a:off x="416560" y="2372677"/>
            <a:ext cx="7144610" cy="3662363"/>
          </a:xfrm>
          <a:prstGeom prst="rect">
            <a:avLst/>
          </a:prstGeom>
        </p:spPr>
      </p:pic>
    </p:spTree>
    <p:extLst>
      <p:ext uri="{BB962C8B-B14F-4D97-AF65-F5344CB8AC3E}">
        <p14:creationId xmlns:p14="http://schemas.microsoft.com/office/powerpoint/2010/main" val="151202303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GBDT</a:t>
            </a:r>
            <a:r>
              <a:rPr lang="zh-CN" altLang="en-US" dirty="0"/>
              <a:t>（梯度提升树）</a:t>
            </a:r>
          </a:p>
        </p:txBody>
      </p:sp>
      <p:pic>
        <p:nvPicPr>
          <p:cNvPr id="5" name="Picture 2" descr="preview">
            <a:extLst>
              <a:ext uri="{FF2B5EF4-FFF2-40B4-BE49-F238E27FC236}">
                <a16:creationId xmlns="" xmlns:a16="http://schemas.microsoft.com/office/drawing/2014/main" id="{47808522-962A-413D-AFDE-C4AE06B38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39011"/>
            <a:ext cx="10267103" cy="40729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6">
            <a:extLst>
              <a:ext uri="{FF2B5EF4-FFF2-40B4-BE49-F238E27FC236}">
                <a16:creationId xmlns="" xmlns:a16="http://schemas.microsoft.com/office/drawing/2014/main" id="{9A3E5866-266D-4B98-90F6-040009FDA192}"/>
              </a:ext>
            </a:extLst>
          </p:cNvPr>
          <p:cNvSpPr txBox="1"/>
          <p:nvPr/>
        </p:nvSpPr>
        <p:spPr>
          <a:xfrm>
            <a:off x="1092200" y="482816"/>
            <a:ext cx="9687560" cy="2146742"/>
          </a:xfrm>
          <a:prstGeom prst="rect">
            <a:avLst/>
          </a:prstGeom>
          <a:noFill/>
        </p:spPr>
        <p:txBody>
          <a:bodyPr wrap="square" rtlCol="0">
            <a:spAutoFit/>
          </a:bodyPr>
          <a:lstStyle/>
          <a:p>
            <a:pPr marL="285750" indent="-285750">
              <a:lnSpc>
                <a:spcPct val="150000"/>
              </a:lnSpc>
              <a:buFont typeface="Arial"/>
              <a:buChar char="•"/>
            </a:pPr>
            <a:r>
              <a:rPr lang="en-US" altLang="zh-CN" dirty="0"/>
              <a:t>GBDT </a:t>
            </a:r>
            <a:r>
              <a:rPr lang="zh-CN" altLang="en-US" dirty="0"/>
              <a:t>的全称是 </a:t>
            </a:r>
            <a:r>
              <a:rPr lang="en-US" altLang="zh-CN" dirty="0"/>
              <a:t>Gradient Boosting Decision Tree</a:t>
            </a:r>
            <a:r>
              <a:rPr lang="zh-CN" altLang="en-US" dirty="0"/>
              <a:t>，梯度提升树</a:t>
            </a:r>
            <a:endParaRPr lang="en-US" altLang="zh-CN" dirty="0"/>
          </a:p>
          <a:p>
            <a:pPr marL="285750" indent="-285750">
              <a:lnSpc>
                <a:spcPct val="150000"/>
              </a:lnSpc>
              <a:buFont typeface="Arial"/>
              <a:buChar char="•"/>
            </a:pPr>
            <a:r>
              <a:rPr lang="zh-CN" altLang="en-US" dirty="0"/>
              <a:t>上面两节分别介绍了</a:t>
            </a:r>
            <a:r>
              <a:rPr lang="en-US" altLang="zh-CN" dirty="0"/>
              <a:t>Decision Tree</a:t>
            </a:r>
            <a:r>
              <a:rPr lang="zh-CN" altLang="en-US" dirty="0"/>
              <a:t>和</a:t>
            </a:r>
            <a:r>
              <a:rPr lang="en-US" altLang="zh-CN" dirty="0"/>
              <a:t>Gradient Boosting</a:t>
            </a:r>
            <a:r>
              <a:rPr lang="zh-CN" altLang="en-US" dirty="0"/>
              <a:t>，将这两部分组合在一起就是</a:t>
            </a:r>
            <a:r>
              <a:rPr lang="en-US" altLang="zh-CN" dirty="0"/>
              <a:t>GBDT</a:t>
            </a:r>
          </a:p>
          <a:p>
            <a:pPr marL="285750" indent="-285750">
              <a:lnSpc>
                <a:spcPct val="150000"/>
              </a:lnSpc>
              <a:buFont typeface="Arial"/>
              <a:buChar char="•"/>
            </a:pPr>
            <a:r>
              <a:rPr lang="zh-CN" altLang="en-US" dirty="0"/>
              <a:t>提升树利用加法模型与前向分布算法实现学习的优化过程</a:t>
            </a:r>
            <a:endParaRPr lang="en-US" altLang="zh-CN" dirty="0"/>
          </a:p>
          <a:p>
            <a:pPr marL="285750" indent="-285750">
              <a:lnSpc>
                <a:spcPct val="150000"/>
              </a:lnSpc>
              <a:buFont typeface="Arial"/>
              <a:buChar char="•"/>
            </a:pPr>
            <a:r>
              <a:rPr lang="zh-CN" altLang="en-US" dirty="0"/>
              <a:t>当损失函数是平方损失或指数损失函数时，优化简单；当一般损失函数时，优化困难</a:t>
            </a:r>
            <a:endParaRPr lang="en-US" altLang="zh-CN" dirty="0"/>
          </a:p>
          <a:p>
            <a:pPr marL="285750" indent="-285750">
              <a:lnSpc>
                <a:spcPct val="150000"/>
              </a:lnSpc>
              <a:buFont typeface="Arial"/>
              <a:buChar char="•"/>
            </a:pPr>
            <a:r>
              <a:rPr lang="en-US" altLang="zh-CN" dirty="0"/>
              <a:t>Freidman</a:t>
            </a:r>
            <a:r>
              <a:rPr lang="zh-CN" altLang="en-US" dirty="0"/>
              <a:t>提出梯度提升，利用最速下降的近似方法，利用损失函数的负梯度拟合一个回归树</a:t>
            </a:r>
          </a:p>
        </p:txBody>
      </p:sp>
    </p:spTree>
    <p:extLst>
      <p:ext uri="{BB962C8B-B14F-4D97-AF65-F5344CB8AC3E}">
        <p14:creationId xmlns:p14="http://schemas.microsoft.com/office/powerpoint/2010/main" val="44767694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GBDT</a:t>
            </a:r>
            <a:endParaRPr lang="zh-CN" altLang="en-US" dirty="0"/>
          </a:p>
        </p:txBody>
      </p:sp>
      <p:pic>
        <p:nvPicPr>
          <p:cNvPr id="3" name="内容占位符 3">
            <a:extLst>
              <a:ext uri="{FF2B5EF4-FFF2-40B4-BE49-F238E27FC236}">
                <a16:creationId xmlns="" xmlns:a16="http://schemas.microsoft.com/office/drawing/2014/main" id="{BD2BCD62-4D97-4F3A-A9A8-E4194F2D74E8}"/>
              </a:ext>
            </a:extLst>
          </p:cNvPr>
          <p:cNvPicPr>
            <a:picLocks noChangeAspect="1"/>
          </p:cNvPicPr>
          <p:nvPr/>
        </p:nvPicPr>
        <p:blipFill>
          <a:blip r:embed="rId3"/>
          <a:stretch>
            <a:fillRect/>
          </a:stretch>
        </p:blipFill>
        <p:spPr>
          <a:xfrm>
            <a:off x="3863066" y="96593"/>
            <a:ext cx="8066605" cy="6664814"/>
          </a:xfrm>
          <a:prstGeom prst="rect">
            <a:avLst/>
          </a:prstGeom>
        </p:spPr>
      </p:pic>
    </p:spTree>
    <p:extLst>
      <p:ext uri="{BB962C8B-B14F-4D97-AF65-F5344CB8AC3E}">
        <p14:creationId xmlns:p14="http://schemas.microsoft.com/office/powerpoint/2010/main" val="154857423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GBDT </a:t>
            </a:r>
            <a:r>
              <a:rPr lang="zh-CN" altLang="en-US" dirty="0"/>
              <a:t>例子</a:t>
            </a:r>
          </a:p>
        </p:txBody>
      </p:sp>
      <p:pic>
        <p:nvPicPr>
          <p:cNvPr id="3" name="内容占位符 5">
            <a:extLst>
              <a:ext uri="{FF2B5EF4-FFF2-40B4-BE49-F238E27FC236}">
                <a16:creationId xmlns="" xmlns:a16="http://schemas.microsoft.com/office/drawing/2014/main" id="{83DDAF20-5D40-4E9D-A97F-2197E369B617}"/>
              </a:ext>
            </a:extLst>
          </p:cNvPr>
          <p:cNvPicPr>
            <a:picLocks noChangeAspect="1"/>
          </p:cNvPicPr>
          <p:nvPr/>
        </p:nvPicPr>
        <p:blipFill>
          <a:blip r:embed="rId3"/>
          <a:stretch>
            <a:fillRect/>
          </a:stretch>
        </p:blipFill>
        <p:spPr>
          <a:xfrm>
            <a:off x="1178877" y="1315508"/>
            <a:ext cx="9610725" cy="3219450"/>
          </a:xfrm>
          <a:prstGeom prst="rect">
            <a:avLst/>
          </a:prstGeom>
        </p:spPr>
      </p:pic>
      <p:sp>
        <p:nvSpPr>
          <p:cNvPr id="4" name="矩形 3">
            <a:extLst>
              <a:ext uri="{FF2B5EF4-FFF2-40B4-BE49-F238E27FC236}">
                <a16:creationId xmlns="" xmlns:a16="http://schemas.microsoft.com/office/drawing/2014/main" id="{444D031F-8849-4C3A-AD1D-29F1987E2FF9}"/>
              </a:ext>
            </a:extLst>
          </p:cNvPr>
          <p:cNvSpPr/>
          <p:nvPr/>
        </p:nvSpPr>
        <p:spPr>
          <a:xfrm>
            <a:off x="1463040" y="4792132"/>
            <a:ext cx="6096000" cy="1294650"/>
          </a:xfrm>
          <a:prstGeom prst="rect">
            <a:avLst/>
          </a:prstGeom>
        </p:spPr>
        <p:txBody>
          <a:bodyPr>
            <a:spAutoFit/>
          </a:bodyPr>
          <a:lstStyle/>
          <a:p>
            <a:pPr algn="just">
              <a:lnSpc>
                <a:spcPct val="150000"/>
              </a:lnSpc>
              <a:buFont typeface="Arial" panose="020B0604020202020204" pitchFamily="34" charset="0"/>
              <a:buChar char="•"/>
            </a:pPr>
            <a:r>
              <a:rPr lang="zh-CN" altLang="en-US" dirty="0">
                <a:solidFill>
                  <a:srgbClr val="3E3E3E"/>
                </a:solidFill>
                <a:latin typeface="Helvetica Neue"/>
              </a:rPr>
              <a:t>学习率：</a:t>
            </a:r>
            <a:r>
              <a:rPr lang="en-US" altLang="zh-CN" dirty="0" err="1">
                <a:solidFill>
                  <a:srgbClr val="3E3E3E"/>
                </a:solidFill>
                <a:latin typeface="Helvetica Neue"/>
              </a:rPr>
              <a:t>learning_rate</a:t>
            </a:r>
            <a:r>
              <a:rPr lang="en-US" altLang="zh-CN" dirty="0">
                <a:solidFill>
                  <a:srgbClr val="3E3E3E"/>
                </a:solidFill>
                <a:latin typeface="Helvetica Neue"/>
              </a:rPr>
              <a:t>=0.1</a:t>
            </a:r>
          </a:p>
          <a:p>
            <a:pPr algn="just">
              <a:lnSpc>
                <a:spcPct val="150000"/>
              </a:lnSpc>
              <a:buFont typeface="Arial" panose="020B0604020202020204" pitchFamily="34" charset="0"/>
              <a:buChar char="•"/>
            </a:pPr>
            <a:r>
              <a:rPr lang="zh-CN" altLang="en-US" dirty="0">
                <a:solidFill>
                  <a:srgbClr val="3E3E3E"/>
                </a:solidFill>
                <a:latin typeface="Helvetica Neue"/>
              </a:rPr>
              <a:t>迭代次数：</a:t>
            </a:r>
            <a:r>
              <a:rPr lang="en-US" altLang="zh-CN" dirty="0" err="1">
                <a:solidFill>
                  <a:srgbClr val="3E3E3E"/>
                </a:solidFill>
                <a:latin typeface="Helvetica Neue"/>
              </a:rPr>
              <a:t>n_trees</a:t>
            </a:r>
            <a:r>
              <a:rPr lang="en-US" altLang="zh-CN" dirty="0">
                <a:solidFill>
                  <a:srgbClr val="3E3E3E"/>
                </a:solidFill>
                <a:latin typeface="Helvetica Neue"/>
              </a:rPr>
              <a:t>=5</a:t>
            </a:r>
          </a:p>
          <a:p>
            <a:pPr algn="just">
              <a:lnSpc>
                <a:spcPct val="150000"/>
              </a:lnSpc>
              <a:buFont typeface="Arial" panose="020B0604020202020204" pitchFamily="34" charset="0"/>
              <a:buChar char="•"/>
            </a:pPr>
            <a:r>
              <a:rPr lang="zh-CN" altLang="en-US" dirty="0">
                <a:solidFill>
                  <a:srgbClr val="3E3E3E"/>
                </a:solidFill>
                <a:latin typeface="Helvetica Neue"/>
              </a:rPr>
              <a:t>树的深度：</a:t>
            </a:r>
            <a:r>
              <a:rPr lang="en-US" altLang="zh-CN" dirty="0" err="1">
                <a:solidFill>
                  <a:srgbClr val="3E3E3E"/>
                </a:solidFill>
                <a:latin typeface="Helvetica Neue"/>
              </a:rPr>
              <a:t>max_depth</a:t>
            </a:r>
            <a:r>
              <a:rPr lang="en-US" altLang="zh-CN" dirty="0">
                <a:solidFill>
                  <a:srgbClr val="3E3E3E"/>
                </a:solidFill>
                <a:latin typeface="Helvetica Neue"/>
              </a:rPr>
              <a:t>=3</a:t>
            </a:r>
            <a:endParaRPr lang="en-US" altLang="zh-CN" b="0" i="0" dirty="0">
              <a:solidFill>
                <a:srgbClr val="3E3E3E"/>
              </a:solidFill>
              <a:effectLst/>
              <a:latin typeface="Helvetica Neue"/>
            </a:endParaRPr>
          </a:p>
        </p:txBody>
      </p:sp>
    </p:spTree>
    <p:extLst>
      <p:ext uri="{BB962C8B-B14F-4D97-AF65-F5344CB8AC3E}">
        <p14:creationId xmlns:p14="http://schemas.microsoft.com/office/powerpoint/2010/main" val="113872393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en-US" dirty="0" smtClean="0"/>
              <a:t>学习思路</a:t>
            </a:r>
            <a:endParaRPr kumimoji="1" lang="zh-CN" altLang="en-US" dirty="0"/>
          </a:p>
        </p:txBody>
      </p:sp>
      <p:sp>
        <p:nvSpPr>
          <p:cNvPr id="3" name="内容占位符 2"/>
          <p:cNvSpPr>
            <a:spLocks noGrp="1"/>
          </p:cNvSpPr>
          <p:nvPr>
            <p:ph idx="1"/>
          </p:nvPr>
        </p:nvSpPr>
        <p:spPr/>
        <p:txBody>
          <a:bodyPr/>
          <a:lstStyle/>
          <a:p>
            <a:r>
              <a:rPr kumimoji="1" lang="zh-CN" altLang="en-US" dirty="0" smtClean="0"/>
              <a:t>理解掌握各种集成学习算法的思路</a:t>
            </a:r>
            <a:endParaRPr kumimoji="1" lang="en-US" altLang="zh-CN" dirty="0" smtClean="0"/>
          </a:p>
          <a:p>
            <a:r>
              <a:rPr kumimoji="1" lang="zh-CN" altLang="en-US" dirty="0" smtClean="0"/>
              <a:t>从</a:t>
            </a:r>
            <a:r>
              <a:rPr kumimoji="1" lang="en-US" altLang="zh-CN" dirty="0" smtClean="0"/>
              <a:t>Boosting</a:t>
            </a:r>
            <a:r>
              <a:rPr kumimoji="1" lang="zh-CN" altLang="en-US" dirty="0" smtClean="0"/>
              <a:t>的发展脉络学习，</a:t>
            </a:r>
            <a:r>
              <a:rPr kumimoji="1" lang="zh-CN" altLang="en-US" dirty="0" smtClean="0"/>
              <a:t>理解每一种</a:t>
            </a:r>
            <a:r>
              <a:rPr kumimoji="1" lang="en-US" altLang="zh-CN" smtClean="0"/>
              <a:t>Boosting</a:t>
            </a:r>
            <a:r>
              <a:rPr kumimoji="1" lang="zh-CN" altLang="en-US" smtClean="0"/>
              <a:t>算法的</a:t>
            </a:r>
            <a:r>
              <a:rPr kumimoji="1" lang="zh-CN" altLang="en-US" dirty="0" smtClean="0"/>
              <a:t>原理和特点</a:t>
            </a:r>
            <a:endParaRPr kumimoji="1" lang="en-US" altLang="zh-CN" dirty="0" smtClean="0"/>
          </a:p>
          <a:p>
            <a:r>
              <a:rPr kumimoji="1" lang="zh-CN" altLang="en-US" dirty="0" smtClean="0"/>
              <a:t>可先从实例</a:t>
            </a:r>
            <a:r>
              <a:rPr kumimoji="1" lang="en-US" altLang="en-US" dirty="0" smtClean="0"/>
              <a:t>入手，再理解</a:t>
            </a:r>
            <a:r>
              <a:rPr kumimoji="1" lang="zh-CN" altLang="en-US" dirty="0" smtClean="0"/>
              <a:t>算法过程，反复消化</a:t>
            </a:r>
            <a:endParaRPr kumimoji="1" lang="en-US" altLang="zh-CN" dirty="0" smtClean="0"/>
          </a:p>
          <a:p>
            <a:r>
              <a:rPr kumimoji="1" lang="zh-CN" altLang="en-US" dirty="0" smtClean="0"/>
              <a:t>综合对比多种算法的区别，再仔细理解每一个差异点</a:t>
            </a:r>
            <a:endParaRPr kumimoji="1" lang="zh-CN" altLang="en-US" dirty="0"/>
          </a:p>
        </p:txBody>
      </p:sp>
    </p:spTree>
    <p:extLst>
      <p:ext uri="{BB962C8B-B14F-4D97-AF65-F5344CB8AC3E}">
        <p14:creationId xmlns:p14="http://schemas.microsoft.com/office/powerpoint/2010/main" val="422312681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GBDT </a:t>
            </a:r>
            <a:r>
              <a:rPr lang="zh-CN" altLang="en-US" dirty="0"/>
              <a:t>例子</a:t>
            </a:r>
          </a:p>
        </p:txBody>
      </p:sp>
      <p:pic>
        <p:nvPicPr>
          <p:cNvPr id="3" name="内容占位符 4">
            <a:extLst>
              <a:ext uri="{FF2B5EF4-FFF2-40B4-BE49-F238E27FC236}">
                <a16:creationId xmlns="" xmlns:a16="http://schemas.microsoft.com/office/drawing/2014/main" id="{CE525398-C31E-470B-8F39-32DF9B0B1FF8}"/>
              </a:ext>
            </a:extLst>
          </p:cNvPr>
          <p:cNvPicPr>
            <a:picLocks noChangeAspect="1"/>
          </p:cNvPicPr>
          <p:nvPr/>
        </p:nvPicPr>
        <p:blipFill>
          <a:blip r:embed="rId3"/>
          <a:stretch>
            <a:fillRect/>
          </a:stretch>
        </p:blipFill>
        <p:spPr>
          <a:xfrm>
            <a:off x="5285695" y="241484"/>
            <a:ext cx="6316040" cy="6466801"/>
          </a:xfrm>
          <a:prstGeom prst="rect">
            <a:avLst/>
          </a:prstGeom>
        </p:spPr>
      </p:pic>
      <p:sp>
        <p:nvSpPr>
          <p:cNvPr id="4" name="矩形 3">
            <a:extLst>
              <a:ext uri="{FF2B5EF4-FFF2-40B4-BE49-F238E27FC236}">
                <a16:creationId xmlns="" xmlns:a16="http://schemas.microsoft.com/office/drawing/2014/main" id="{D08CC7A8-608C-456D-9EE5-2723D742378A}"/>
              </a:ext>
            </a:extLst>
          </p:cNvPr>
          <p:cNvSpPr/>
          <p:nvPr/>
        </p:nvSpPr>
        <p:spPr>
          <a:xfrm>
            <a:off x="303862" y="2797809"/>
            <a:ext cx="4855816" cy="523220"/>
          </a:xfrm>
          <a:prstGeom prst="rect">
            <a:avLst/>
          </a:prstGeom>
        </p:spPr>
        <p:txBody>
          <a:bodyPr wrap="none">
            <a:spAutoFit/>
          </a:bodyPr>
          <a:lstStyle/>
          <a:p>
            <a:r>
              <a:rPr lang="en-US" altLang="zh-CN" sz="2800" dirty="0">
                <a:solidFill>
                  <a:srgbClr val="3E3E3E"/>
                </a:solidFill>
                <a:latin typeface="Helvetica Neue"/>
              </a:rPr>
              <a:t>c=(1.1+1.3+1.7+1.8)/4=1.475</a:t>
            </a:r>
          </a:p>
        </p:txBody>
      </p:sp>
      <p:pic>
        <p:nvPicPr>
          <p:cNvPr id="5" name="图片 4">
            <a:extLst>
              <a:ext uri="{FF2B5EF4-FFF2-40B4-BE49-F238E27FC236}">
                <a16:creationId xmlns="" xmlns:a16="http://schemas.microsoft.com/office/drawing/2014/main" id="{B9AEEF6E-7088-411E-972D-ED8D132AEB6A}"/>
              </a:ext>
            </a:extLst>
          </p:cNvPr>
          <p:cNvPicPr>
            <a:picLocks noChangeAspect="1"/>
          </p:cNvPicPr>
          <p:nvPr/>
        </p:nvPicPr>
        <p:blipFill>
          <a:blip r:embed="rId4"/>
          <a:stretch>
            <a:fillRect/>
          </a:stretch>
        </p:blipFill>
        <p:spPr>
          <a:xfrm>
            <a:off x="1188720" y="4428151"/>
            <a:ext cx="3086100" cy="742950"/>
          </a:xfrm>
          <a:prstGeom prst="rect">
            <a:avLst/>
          </a:prstGeom>
        </p:spPr>
      </p:pic>
    </p:spTree>
    <p:extLst>
      <p:ext uri="{BB962C8B-B14F-4D97-AF65-F5344CB8AC3E}">
        <p14:creationId xmlns:p14="http://schemas.microsoft.com/office/powerpoint/2010/main" val="355704984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GBDT</a:t>
            </a:r>
            <a:r>
              <a:rPr lang="zh-CN" altLang="en-US" dirty="0" smtClean="0"/>
              <a:t>例子</a:t>
            </a:r>
            <a:endParaRPr lang="zh-CN" altLang="en-US" dirty="0"/>
          </a:p>
        </p:txBody>
      </p:sp>
      <p:pic>
        <p:nvPicPr>
          <p:cNvPr id="3" name="图片 2">
            <a:extLst>
              <a:ext uri="{FF2B5EF4-FFF2-40B4-BE49-F238E27FC236}">
                <a16:creationId xmlns="" xmlns:a16="http://schemas.microsoft.com/office/drawing/2014/main" id="{64970B96-BCA0-4567-A18B-B3513AC0E0E4}"/>
              </a:ext>
            </a:extLst>
          </p:cNvPr>
          <p:cNvPicPr>
            <a:picLocks noChangeAspect="1"/>
          </p:cNvPicPr>
          <p:nvPr/>
        </p:nvPicPr>
        <p:blipFill>
          <a:blip r:embed="rId3"/>
          <a:stretch>
            <a:fillRect/>
          </a:stretch>
        </p:blipFill>
        <p:spPr>
          <a:xfrm>
            <a:off x="4476750" y="175425"/>
            <a:ext cx="7505700" cy="3876675"/>
          </a:xfrm>
          <a:prstGeom prst="rect">
            <a:avLst/>
          </a:prstGeom>
        </p:spPr>
      </p:pic>
      <p:pic>
        <p:nvPicPr>
          <p:cNvPr id="4" name="图片 3">
            <a:extLst>
              <a:ext uri="{FF2B5EF4-FFF2-40B4-BE49-F238E27FC236}">
                <a16:creationId xmlns="" xmlns:a16="http://schemas.microsoft.com/office/drawing/2014/main" id="{5B27685D-062C-4FC1-8A52-433B8A34040E}"/>
              </a:ext>
            </a:extLst>
          </p:cNvPr>
          <p:cNvPicPr>
            <a:picLocks noChangeAspect="1"/>
          </p:cNvPicPr>
          <p:nvPr/>
        </p:nvPicPr>
        <p:blipFill>
          <a:blip r:embed="rId4"/>
          <a:stretch>
            <a:fillRect/>
          </a:stretch>
        </p:blipFill>
        <p:spPr>
          <a:xfrm>
            <a:off x="736600" y="3802810"/>
            <a:ext cx="9725025" cy="2809875"/>
          </a:xfrm>
          <a:prstGeom prst="rect">
            <a:avLst/>
          </a:prstGeom>
        </p:spPr>
      </p:pic>
    </p:spTree>
    <p:extLst>
      <p:ext uri="{BB962C8B-B14F-4D97-AF65-F5344CB8AC3E}">
        <p14:creationId xmlns:p14="http://schemas.microsoft.com/office/powerpoint/2010/main" val="316475241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GBDT </a:t>
            </a:r>
            <a:r>
              <a:rPr lang="zh-CN" altLang="en-US" dirty="0"/>
              <a:t>例子</a:t>
            </a:r>
          </a:p>
        </p:txBody>
      </p:sp>
      <p:pic>
        <p:nvPicPr>
          <p:cNvPr id="3" name="图片 2">
            <a:extLst>
              <a:ext uri="{FF2B5EF4-FFF2-40B4-BE49-F238E27FC236}">
                <a16:creationId xmlns="" xmlns:a16="http://schemas.microsoft.com/office/drawing/2014/main" id="{7C5B7E64-AB2E-4118-828A-D1DADA5C7B98}"/>
              </a:ext>
            </a:extLst>
          </p:cNvPr>
          <p:cNvPicPr>
            <a:picLocks noChangeAspect="1"/>
          </p:cNvPicPr>
          <p:nvPr/>
        </p:nvPicPr>
        <p:blipFill>
          <a:blip r:embed="rId3"/>
          <a:stretch>
            <a:fillRect/>
          </a:stretch>
        </p:blipFill>
        <p:spPr>
          <a:xfrm>
            <a:off x="1295400" y="836504"/>
            <a:ext cx="9601200" cy="4695825"/>
          </a:xfrm>
          <a:prstGeom prst="rect">
            <a:avLst/>
          </a:prstGeom>
        </p:spPr>
      </p:pic>
    </p:spTree>
    <p:extLst>
      <p:ext uri="{BB962C8B-B14F-4D97-AF65-F5344CB8AC3E}">
        <p14:creationId xmlns:p14="http://schemas.microsoft.com/office/powerpoint/2010/main" val="20471861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GBDT </a:t>
            </a:r>
            <a:r>
              <a:rPr lang="zh-CN" altLang="en-US" dirty="0"/>
              <a:t>例子</a:t>
            </a:r>
          </a:p>
        </p:txBody>
      </p:sp>
      <p:pic>
        <p:nvPicPr>
          <p:cNvPr id="3" name="图片 2">
            <a:extLst>
              <a:ext uri="{FF2B5EF4-FFF2-40B4-BE49-F238E27FC236}">
                <a16:creationId xmlns="" xmlns:a16="http://schemas.microsoft.com/office/drawing/2014/main" id="{5D76F10E-B6F8-4099-832C-8A9E195786CE}"/>
              </a:ext>
            </a:extLst>
          </p:cNvPr>
          <p:cNvPicPr>
            <a:picLocks noChangeAspect="1"/>
          </p:cNvPicPr>
          <p:nvPr/>
        </p:nvPicPr>
        <p:blipFill>
          <a:blip r:embed="rId3"/>
          <a:stretch>
            <a:fillRect/>
          </a:stretch>
        </p:blipFill>
        <p:spPr>
          <a:xfrm>
            <a:off x="0" y="2157731"/>
            <a:ext cx="4886960" cy="3015933"/>
          </a:xfrm>
          <a:prstGeom prst="rect">
            <a:avLst/>
          </a:prstGeom>
        </p:spPr>
      </p:pic>
      <p:pic>
        <p:nvPicPr>
          <p:cNvPr id="4" name="图片 3">
            <a:extLst>
              <a:ext uri="{FF2B5EF4-FFF2-40B4-BE49-F238E27FC236}">
                <a16:creationId xmlns="" xmlns:a16="http://schemas.microsoft.com/office/drawing/2014/main" id="{25E93838-C328-4276-A016-FFB70F121054}"/>
              </a:ext>
            </a:extLst>
          </p:cNvPr>
          <p:cNvPicPr>
            <a:picLocks noChangeAspect="1"/>
          </p:cNvPicPr>
          <p:nvPr/>
        </p:nvPicPr>
        <p:blipFill>
          <a:blip r:embed="rId4"/>
          <a:stretch>
            <a:fillRect/>
          </a:stretch>
        </p:blipFill>
        <p:spPr>
          <a:xfrm>
            <a:off x="4392650" y="192722"/>
            <a:ext cx="7617422" cy="6472555"/>
          </a:xfrm>
          <a:prstGeom prst="rect">
            <a:avLst/>
          </a:prstGeom>
        </p:spPr>
      </p:pic>
    </p:spTree>
    <p:extLst>
      <p:ext uri="{BB962C8B-B14F-4D97-AF65-F5344CB8AC3E}">
        <p14:creationId xmlns:p14="http://schemas.microsoft.com/office/powerpoint/2010/main" val="27548100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GBDT </a:t>
            </a:r>
            <a:r>
              <a:rPr lang="zh-CN" altLang="en-US" dirty="0"/>
              <a:t>例子</a:t>
            </a:r>
          </a:p>
        </p:txBody>
      </p:sp>
      <p:pic>
        <p:nvPicPr>
          <p:cNvPr id="3" name="图片 2">
            <a:extLst>
              <a:ext uri="{FF2B5EF4-FFF2-40B4-BE49-F238E27FC236}">
                <a16:creationId xmlns="" xmlns:a16="http://schemas.microsoft.com/office/drawing/2014/main" id="{CCAF8CB9-2FF2-4367-AF1B-8994A72C17C1}"/>
              </a:ext>
            </a:extLst>
          </p:cNvPr>
          <p:cNvPicPr>
            <a:picLocks noChangeAspect="1"/>
          </p:cNvPicPr>
          <p:nvPr/>
        </p:nvPicPr>
        <p:blipFill>
          <a:blip r:embed="rId3"/>
          <a:stretch>
            <a:fillRect/>
          </a:stretch>
        </p:blipFill>
        <p:spPr>
          <a:xfrm>
            <a:off x="5618480" y="1027906"/>
            <a:ext cx="6573520" cy="5257800"/>
          </a:xfrm>
          <a:prstGeom prst="rect">
            <a:avLst/>
          </a:prstGeom>
        </p:spPr>
      </p:pic>
      <p:pic>
        <p:nvPicPr>
          <p:cNvPr id="4" name="图片 3">
            <a:extLst>
              <a:ext uri="{FF2B5EF4-FFF2-40B4-BE49-F238E27FC236}">
                <a16:creationId xmlns="" xmlns:a16="http://schemas.microsoft.com/office/drawing/2014/main" id="{A57CDD77-53F1-4C09-9ECE-660C0F071B30}"/>
              </a:ext>
            </a:extLst>
          </p:cNvPr>
          <p:cNvPicPr>
            <a:picLocks noChangeAspect="1"/>
          </p:cNvPicPr>
          <p:nvPr/>
        </p:nvPicPr>
        <p:blipFill>
          <a:blip r:embed="rId4"/>
          <a:stretch>
            <a:fillRect/>
          </a:stretch>
        </p:blipFill>
        <p:spPr>
          <a:xfrm>
            <a:off x="97155" y="1378902"/>
            <a:ext cx="7181850" cy="1438275"/>
          </a:xfrm>
          <a:prstGeom prst="rect">
            <a:avLst/>
          </a:prstGeom>
        </p:spPr>
      </p:pic>
      <p:pic>
        <p:nvPicPr>
          <p:cNvPr id="5" name="图片 4">
            <a:extLst>
              <a:ext uri="{FF2B5EF4-FFF2-40B4-BE49-F238E27FC236}">
                <a16:creationId xmlns="" xmlns:a16="http://schemas.microsoft.com/office/drawing/2014/main" id="{6BA17626-5E3E-4F90-A9A7-E2DF30C7C03C}"/>
              </a:ext>
            </a:extLst>
          </p:cNvPr>
          <p:cNvPicPr>
            <a:picLocks noChangeAspect="1"/>
          </p:cNvPicPr>
          <p:nvPr/>
        </p:nvPicPr>
        <p:blipFill>
          <a:blip r:embed="rId5"/>
          <a:stretch>
            <a:fillRect/>
          </a:stretch>
        </p:blipFill>
        <p:spPr>
          <a:xfrm>
            <a:off x="503555" y="2932906"/>
            <a:ext cx="5114925" cy="3352800"/>
          </a:xfrm>
          <a:prstGeom prst="rect">
            <a:avLst/>
          </a:prstGeom>
        </p:spPr>
      </p:pic>
    </p:spTree>
    <p:extLst>
      <p:ext uri="{BB962C8B-B14F-4D97-AF65-F5344CB8AC3E}">
        <p14:creationId xmlns:p14="http://schemas.microsoft.com/office/powerpoint/2010/main" val="36397647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GBDT </a:t>
            </a:r>
            <a:r>
              <a:rPr lang="zh-CN" altLang="en-US" dirty="0"/>
              <a:t>例子</a:t>
            </a:r>
          </a:p>
        </p:txBody>
      </p:sp>
      <p:pic>
        <p:nvPicPr>
          <p:cNvPr id="3" name="图片 2">
            <a:extLst>
              <a:ext uri="{FF2B5EF4-FFF2-40B4-BE49-F238E27FC236}">
                <a16:creationId xmlns="" xmlns:a16="http://schemas.microsoft.com/office/drawing/2014/main" id="{8A899EF4-BE68-46F1-93CA-A6CF71CAF76B}"/>
              </a:ext>
            </a:extLst>
          </p:cNvPr>
          <p:cNvPicPr>
            <a:picLocks noChangeAspect="1"/>
          </p:cNvPicPr>
          <p:nvPr/>
        </p:nvPicPr>
        <p:blipFill>
          <a:blip r:embed="rId3"/>
          <a:stretch>
            <a:fillRect/>
          </a:stretch>
        </p:blipFill>
        <p:spPr>
          <a:xfrm>
            <a:off x="269240" y="912523"/>
            <a:ext cx="3700462" cy="2836193"/>
          </a:xfrm>
          <a:prstGeom prst="rect">
            <a:avLst/>
          </a:prstGeom>
        </p:spPr>
      </p:pic>
      <p:pic>
        <p:nvPicPr>
          <p:cNvPr id="4" name="图片 3">
            <a:extLst>
              <a:ext uri="{FF2B5EF4-FFF2-40B4-BE49-F238E27FC236}">
                <a16:creationId xmlns="" xmlns:a16="http://schemas.microsoft.com/office/drawing/2014/main" id="{676865C1-CAB5-47C1-8B20-EBCB2F02FECD}"/>
              </a:ext>
            </a:extLst>
          </p:cNvPr>
          <p:cNvPicPr>
            <a:picLocks noChangeAspect="1"/>
          </p:cNvPicPr>
          <p:nvPr/>
        </p:nvPicPr>
        <p:blipFill>
          <a:blip r:embed="rId4"/>
          <a:stretch>
            <a:fillRect/>
          </a:stretch>
        </p:blipFill>
        <p:spPr>
          <a:xfrm>
            <a:off x="3658906" y="255943"/>
            <a:ext cx="4278912" cy="3081973"/>
          </a:xfrm>
          <a:prstGeom prst="rect">
            <a:avLst/>
          </a:prstGeom>
        </p:spPr>
      </p:pic>
      <p:pic>
        <p:nvPicPr>
          <p:cNvPr id="5" name="图片 4">
            <a:extLst>
              <a:ext uri="{FF2B5EF4-FFF2-40B4-BE49-F238E27FC236}">
                <a16:creationId xmlns="" xmlns:a16="http://schemas.microsoft.com/office/drawing/2014/main" id="{754C131B-94E9-46CC-B14C-D5D7FD63C3F4}"/>
              </a:ext>
            </a:extLst>
          </p:cNvPr>
          <p:cNvPicPr>
            <a:picLocks noChangeAspect="1"/>
          </p:cNvPicPr>
          <p:nvPr/>
        </p:nvPicPr>
        <p:blipFill>
          <a:blip r:embed="rId5"/>
          <a:stretch>
            <a:fillRect/>
          </a:stretch>
        </p:blipFill>
        <p:spPr>
          <a:xfrm>
            <a:off x="7702051" y="255943"/>
            <a:ext cx="3867052" cy="2836194"/>
          </a:xfrm>
          <a:prstGeom prst="rect">
            <a:avLst/>
          </a:prstGeom>
        </p:spPr>
      </p:pic>
      <p:pic>
        <p:nvPicPr>
          <p:cNvPr id="6" name="图片 5">
            <a:extLst>
              <a:ext uri="{FF2B5EF4-FFF2-40B4-BE49-F238E27FC236}">
                <a16:creationId xmlns="" xmlns:a16="http://schemas.microsoft.com/office/drawing/2014/main" id="{5C6880D9-50ED-4665-B7AC-14224A4FF933}"/>
              </a:ext>
            </a:extLst>
          </p:cNvPr>
          <p:cNvPicPr>
            <a:picLocks noChangeAspect="1"/>
          </p:cNvPicPr>
          <p:nvPr/>
        </p:nvPicPr>
        <p:blipFill>
          <a:blip r:embed="rId6"/>
          <a:stretch>
            <a:fillRect/>
          </a:stretch>
        </p:blipFill>
        <p:spPr>
          <a:xfrm>
            <a:off x="2365646" y="3748716"/>
            <a:ext cx="3637608" cy="2657475"/>
          </a:xfrm>
          <a:prstGeom prst="rect">
            <a:avLst/>
          </a:prstGeom>
        </p:spPr>
      </p:pic>
      <p:pic>
        <p:nvPicPr>
          <p:cNvPr id="7" name="图片 6">
            <a:extLst>
              <a:ext uri="{FF2B5EF4-FFF2-40B4-BE49-F238E27FC236}">
                <a16:creationId xmlns="" xmlns:a16="http://schemas.microsoft.com/office/drawing/2014/main" id="{16A48E27-33D6-42E8-AA38-FACCB88050F5}"/>
              </a:ext>
            </a:extLst>
          </p:cNvPr>
          <p:cNvPicPr>
            <a:picLocks noChangeAspect="1"/>
          </p:cNvPicPr>
          <p:nvPr/>
        </p:nvPicPr>
        <p:blipFill>
          <a:blip r:embed="rId7"/>
          <a:stretch>
            <a:fillRect/>
          </a:stretch>
        </p:blipFill>
        <p:spPr>
          <a:xfrm>
            <a:off x="6398529" y="3333671"/>
            <a:ext cx="3722721" cy="2763203"/>
          </a:xfrm>
          <a:prstGeom prst="rect">
            <a:avLst/>
          </a:prstGeom>
        </p:spPr>
      </p:pic>
    </p:spTree>
    <p:extLst>
      <p:ext uri="{BB962C8B-B14F-4D97-AF65-F5344CB8AC3E}">
        <p14:creationId xmlns:p14="http://schemas.microsoft.com/office/powerpoint/2010/main" val="7790887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GBDT </a:t>
            </a:r>
            <a:r>
              <a:rPr lang="zh-CN" altLang="en-US" dirty="0"/>
              <a:t>例子</a:t>
            </a:r>
          </a:p>
        </p:txBody>
      </p:sp>
      <p:sp>
        <p:nvSpPr>
          <p:cNvPr id="3" name="AutoShape 2" descr="https://mmbiz.qpic.cn/mmbiz_png/COhkzD7Mia5moqkHD2X7YuMeOeibjIzr7QUEbibN3V5ymTSakdrTrxfqVokxd559vrLvssQtqyRmIrXUWsqRjOib7g/640?wx_fmt=png&amp;tp=webp&amp;wxfrom=5&amp;wx_lazy=1&amp;wx_co=1">
            <a:extLst>
              <a:ext uri="{FF2B5EF4-FFF2-40B4-BE49-F238E27FC236}">
                <a16:creationId xmlns="" xmlns:a16="http://schemas.microsoft.com/office/drawing/2014/main" id="{372E7E39-2615-4235-82F4-E71974D68334}"/>
              </a:ext>
            </a:extLst>
          </p:cNvPr>
          <p:cNvSpPr>
            <a:spLocks noChangeAspect="1" noChangeArrowheads="1"/>
          </p:cNvSpPr>
          <p:nvPr/>
        </p:nvSpPr>
        <p:spPr bwMode="auto">
          <a:xfrm>
            <a:off x="5943600" y="300243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 xmlns:a16="http://schemas.microsoft.com/office/drawing/2014/main" id="{EAC455EE-4554-4194-87C4-586AE249AD67}"/>
              </a:ext>
            </a:extLst>
          </p:cNvPr>
          <p:cNvPicPr>
            <a:picLocks noChangeAspect="1"/>
          </p:cNvPicPr>
          <p:nvPr/>
        </p:nvPicPr>
        <p:blipFill>
          <a:blip r:embed="rId3"/>
          <a:stretch>
            <a:fillRect/>
          </a:stretch>
        </p:blipFill>
        <p:spPr>
          <a:xfrm>
            <a:off x="2328862" y="1036738"/>
            <a:ext cx="7534275" cy="1895475"/>
          </a:xfrm>
          <a:prstGeom prst="rect">
            <a:avLst/>
          </a:prstGeom>
        </p:spPr>
      </p:pic>
      <p:pic>
        <p:nvPicPr>
          <p:cNvPr id="5" name="图片 4">
            <a:extLst>
              <a:ext uri="{FF2B5EF4-FFF2-40B4-BE49-F238E27FC236}">
                <a16:creationId xmlns="" xmlns:a16="http://schemas.microsoft.com/office/drawing/2014/main" id="{87989E19-C134-4937-9B3D-D58356521C68}"/>
              </a:ext>
            </a:extLst>
          </p:cNvPr>
          <p:cNvPicPr>
            <a:picLocks noChangeAspect="1"/>
          </p:cNvPicPr>
          <p:nvPr/>
        </p:nvPicPr>
        <p:blipFill>
          <a:blip r:embed="rId4"/>
          <a:stretch>
            <a:fillRect/>
          </a:stretch>
        </p:blipFill>
        <p:spPr>
          <a:xfrm>
            <a:off x="1800859" y="4540214"/>
            <a:ext cx="8590280" cy="1336726"/>
          </a:xfrm>
          <a:prstGeom prst="rect">
            <a:avLst/>
          </a:prstGeom>
        </p:spPr>
      </p:pic>
      <p:pic>
        <p:nvPicPr>
          <p:cNvPr id="6" name="图片 5">
            <a:extLst>
              <a:ext uri="{FF2B5EF4-FFF2-40B4-BE49-F238E27FC236}">
                <a16:creationId xmlns="" xmlns:a16="http://schemas.microsoft.com/office/drawing/2014/main" id="{A3748BE9-7D0B-40BD-A1F2-A80291BFB111}"/>
              </a:ext>
            </a:extLst>
          </p:cNvPr>
          <p:cNvPicPr>
            <a:picLocks noChangeAspect="1"/>
          </p:cNvPicPr>
          <p:nvPr/>
        </p:nvPicPr>
        <p:blipFill>
          <a:blip r:embed="rId5"/>
          <a:stretch>
            <a:fillRect/>
          </a:stretch>
        </p:blipFill>
        <p:spPr>
          <a:xfrm>
            <a:off x="3308985" y="3002430"/>
            <a:ext cx="1733550" cy="485775"/>
          </a:xfrm>
          <a:prstGeom prst="rect">
            <a:avLst/>
          </a:prstGeom>
        </p:spPr>
      </p:pic>
      <p:pic>
        <p:nvPicPr>
          <p:cNvPr id="7" name="图片 6">
            <a:extLst>
              <a:ext uri="{FF2B5EF4-FFF2-40B4-BE49-F238E27FC236}">
                <a16:creationId xmlns="" xmlns:a16="http://schemas.microsoft.com/office/drawing/2014/main" id="{5002C027-57F9-4742-8BA6-7193FA3900CE}"/>
              </a:ext>
            </a:extLst>
          </p:cNvPr>
          <p:cNvPicPr>
            <a:picLocks noChangeAspect="1"/>
          </p:cNvPicPr>
          <p:nvPr/>
        </p:nvPicPr>
        <p:blipFill>
          <a:blip r:embed="rId6"/>
          <a:stretch>
            <a:fillRect/>
          </a:stretch>
        </p:blipFill>
        <p:spPr>
          <a:xfrm>
            <a:off x="5810566" y="3024668"/>
            <a:ext cx="733425" cy="485775"/>
          </a:xfrm>
          <a:prstGeom prst="rect">
            <a:avLst/>
          </a:prstGeom>
        </p:spPr>
      </p:pic>
      <p:sp>
        <p:nvSpPr>
          <p:cNvPr id="8" name="文本框 14">
            <a:extLst>
              <a:ext uri="{FF2B5EF4-FFF2-40B4-BE49-F238E27FC236}">
                <a16:creationId xmlns="" xmlns:a16="http://schemas.microsoft.com/office/drawing/2014/main" id="{1BE09D7B-6BDA-480A-8594-00B115C885BD}"/>
              </a:ext>
            </a:extLst>
          </p:cNvPr>
          <p:cNvSpPr txBox="1"/>
          <p:nvPr/>
        </p:nvSpPr>
        <p:spPr>
          <a:xfrm>
            <a:off x="6462711" y="3082890"/>
            <a:ext cx="1127760" cy="369332"/>
          </a:xfrm>
          <a:prstGeom prst="rect">
            <a:avLst/>
          </a:prstGeom>
          <a:noFill/>
        </p:spPr>
        <p:txBody>
          <a:bodyPr wrap="square" rtlCol="0">
            <a:spAutoFit/>
          </a:bodyPr>
          <a:lstStyle/>
          <a:p>
            <a:r>
              <a:rPr lang="en-US" altLang="zh-CN" dirty="0"/>
              <a:t>= 0.0205</a:t>
            </a:r>
            <a:endParaRPr lang="zh-CN" altLang="en-US" dirty="0"/>
          </a:p>
        </p:txBody>
      </p:sp>
      <p:pic>
        <p:nvPicPr>
          <p:cNvPr id="9" name="图片 8">
            <a:extLst>
              <a:ext uri="{FF2B5EF4-FFF2-40B4-BE49-F238E27FC236}">
                <a16:creationId xmlns="" xmlns:a16="http://schemas.microsoft.com/office/drawing/2014/main" id="{AACB17F2-A1C9-40C5-B5E3-BCDC60955304}"/>
              </a:ext>
            </a:extLst>
          </p:cNvPr>
          <p:cNvPicPr>
            <a:picLocks noChangeAspect="1"/>
          </p:cNvPicPr>
          <p:nvPr/>
        </p:nvPicPr>
        <p:blipFill>
          <a:blip r:embed="rId7"/>
          <a:stretch>
            <a:fillRect/>
          </a:stretch>
        </p:blipFill>
        <p:spPr>
          <a:xfrm>
            <a:off x="3308985" y="3510443"/>
            <a:ext cx="733425" cy="485775"/>
          </a:xfrm>
          <a:prstGeom prst="rect">
            <a:avLst/>
          </a:prstGeom>
        </p:spPr>
      </p:pic>
      <p:sp>
        <p:nvSpPr>
          <p:cNvPr id="10" name="矩形 9">
            <a:extLst>
              <a:ext uri="{FF2B5EF4-FFF2-40B4-BE49-F238E27FC236}">
                <a16:creationId xmlns="" xmlns:a16="http://schemas.microsoft.com/office/drawing/2014/main" id="{3BE6FC2E-DBC9-4591-A437-C64B4EA44CD0}"/>
              </a:ext>
            </a:extLst>
          </p:cNvPr>
          <p:cNvSpPr/>
          <p:nvPr/>
        </p:nvSpPr>
        <p:spPr>
          <a:xfrm>
            <a:off x="3981026" y="3568664"/>
            <a:ext cx="1061509" cy="369332"/>
          </a:xfrm>
          <a:prstGeom prst="rect">
            <a:avLst/>
          </a:prstGeom>
        </p:spPr>
        <p:txBody>
          <a:bodyPr wrap="none">
            <a:spAutoFit/>
          </a:bodyPr>
          <a:lstStyle/>
          <a:p>
            <a:r>
              <a:rPr lang="en-US" altLang="zh-CN" dirty="0"/>
              <a:t>= 0.1823</a:t>
            </a:r>
            <a:endParaRPr lang="zh-CN" altLang="en-US" dirty="0"/>
          </a:p>
        </p:txBody>
      </p:sp>
      <p:pic>
        <p:nvPicPr>
          <p:cNvPr id="11" name="图片 10">
            <a:extLst>
              <a:ext uri="{FF2B5EF4-FFF2-40B4-BE49-F238E27FC236}">
                <a16:creationId xmlns="" xmlns:a16="http://schemas.microsoft.com/office/drawing/2014/main" id="{8C3C9103-BBB6-4B1B-A715-FA91C75D04DC}"/>
              </a:ext>
            </a:extLst>
          </p:cNvPr>
          <p:cNvPicPr>
            <a:picLocks noChangeAspect="1"/>
          </p:cNvPicPr>
          <p:nvPr/>
        </p:nvPicPr>
        <p:blipFill>
          <a:blip r:embed="rId8"/>
          <a:stretch>
            <a:fillRect/>
          </a:stretch>
        </p:blipFill>
        <p:spPr>
          <a:xfrm>
            <a:off x="5780085" y="3532541"/>
            <a:ext cx="733425" cy="485775"/>
          </a:xfrm>
          <a:prstGeom prst="rect">
            <a:avLst/>
          </a:prstGeom>
        </p:spPr>
      </p:pic>
      <p:sp>
        <p:nvSpPr>
          <p:cNvPr id="12" name="矩形 11">
            <a:extLst>
              <a:ext uri="{FF2B5EF4-FFF2-40B4-BE49-F238E27FC236}">
                <a16:creationId xmlns="" xmlns:a16="http://schemas.microsoft.com/office/drawing/2014/main" id="{3900D323-EE7B-42ED-977A-BC3C748484BF}"/>
              </a:ext>
            </a:extLst>
          </p:cNvPr>
          <p:cNvSpPr/>
          <p:nvPr/>
        </p:nvSpPr>
        <p:spPr>
          <a:xfrm>
            <a:off x="6462711" y="3602898"/>
            <a:ext cx="1061509" cy="369332"/>
          </a:xfrm>
          <a:prstGeom prst="rect">
            <a:avLst/>
          </a:prstGeom>
        </p:spPr>
        <p:txBody>
          <a:bodyPr wrap="none">
            <a:spAutoFit/>
          </a:bodyPr>
          <a:lstStyle/>
          <a:p>
            <a:r>
              <a:rPr lang="en-US" altLang="zh-CN" dirty="0"/>
              <a:t>= 0.1640</a:t>
            </a:r>
            <a:endParaRPr lang="zh-CN" altLang="en-US" dirty="0"/>
          </a:p>
        </p:txBody>
      </p:sp>
      <p:pic>
        <p:nvPicPr>
          <p:cNvPr id="13" name="图片 12">
            <a:extLst>
              <a:ext uri="{FF2B5EF4-FFF2-40B4-BE49-F238E27FC236}">
                <a16:creationId xmlns="" xmlns:a16="http://schemas.microsoft.com/office/drawing/2014/main" id="{E44AD976-FEBC-4428-8D19-14130259219A}"/>
              </a:ext>
            </a:extLst>
          </p:cNvPr>
          <p:cNvPicPr>
            <a:picLocks noChangeAspect="1"/>
          </p:cNvPicPr>
          <p:nvPr/>
        </p:nvPicPr>
        <p:blipFill>
          <a:blip r:embed="rId9"/>
          <a:stretch>
            <a:fillRect/>
          </a:stretch>
        </p:blipFill>
        <p:spPr>
          <a:xfrm>
            <a:off x="3308985" y="4054439"/>
            <a:ext cx="733425" cy="485775"/>
          </a:xfrm>
          <a:prstGeom prst="rect">
            <a:avLst/>
          </a:prstGeom>
        </p:spPr>
      </p:pic>
      <p:sp>
        <p:nvSpPr>
          <p:cNvPr id="14" name="矩形 13">
            <a:extLst>
              <a:ext uri="{FF2B5EF4-FFF2-40B4-BE49-F238E27FC236}">
                <a16:creationId xmlns="" xmlns:a16="http://schemas.microsoft.com/office/drawing/2014/main" id="{7E7455C4-D6B4-4A37-A014-8BB9E6314627}"/>
              </a:ext>
            </a:extLst>
          </p:cNvPr>
          <p:cNvSpPr/>
          <p:nvPr/>
        </p:nvSpPr>
        <p:spPr>
          <a:xfrm>
            <a:off x="3981026" y="4137984"/>
            <a:ext cx="1061509" cy="369332"/>
          </a:xfrm>
          <a:prstGeom prst="rect">
            <a:avLst/>
          </a:prstGeom>
        </p:spPr>
        <p:txBody>
          <a:bodyPr wrap="none">
            <a:spAutoFit/>
          </a:bodyPr>
          <a:lstStyle/>
          <a:p>
            <a:r>
              <a:rPr lang="en-US" altLang="zh-CN" dirty="0"/>
              <a:t>= 0.1476</a:t>
            </a:r>
            <a:endParaRPr lang="zh-CN" altLang="en-US" dirty="0"/>
          </a:p>
        </p:txBody>
      </p:sp>
      <p:sp>
        <p:nvSpPr>
          <p:cNvPr id="15" name="矩形 14">
            <a:extLst>
              <a:ext uri="{FF2B5EF4-FFF2-40B4-BE49-F238E27FC236}">
                <a16:creationId xmlns="" xmlns:a16="http://schemas.microsoft.com/office/drawing/2014/main" id="{AB53BDBF-75E9-459B-A0AA-4A23685EA810}"/>
              </a:ext>
            </a:extLst>
          </p:cNvPr>
          <p:cNvSpPr/>
          <p:nvPr/>
        </p:nvSpPr>
        <p:spPr>
          <a:xfrm>
            <a:off x="3308985" y="5876940"/>
            <a:ext cx="5780172" cy="369332"/>
          </a:xfrm>
          <a:prstGeom prst="rect">
            <a:avLst/>
          </a:prstGeom>
        </p:spPr>
        <p:txBody>
          <a:bodyPr wrap="none">
            <a:spAutoFit/>
          </a:bodyPr>
          <a:lstStyle/>
          <a:p>
            <a:r>
              <a:rPr lang="en-US" altLang="zh-CN" dirty="0">
                <a:solidFill>
                  <a:srgbClr val="3E3E3E"/>
                </a:solidFill>
                <a:latin typeface="Helvetica Neue"/>
              </a:rPr>
              <a:t>https://github.com/Freemanzxp/GBDT_Simple_Tutorial</a:t>
            </a:r>
            <a:endParaRPr lang="zh-CN" altLang="en-US" dirty="0"/>
          </a:p>
        </p:txBody>
      </p:sp>
    </p:spTree>
    <p:extLst>
      <p:ext uri="{BB962C8B-B14F-4D97-AF65-F5344CB8AC3E}">
        <p14:creationId xmlns:p14="http://schemas.microsoft.com/office/powerpoint/2010/main" val="35179632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8306" y="-78685"/>
            <a:ext cx="10515600" cy="1325563"/>
          </a:xfrm>
        </p:spPr>
        <p:txBody>
          <a:bodyPr/>
          <a:lstStyle/>
          <a:p>
            <a:r>
              <a:rPr kumimoji="1" lang="zh-CN" altLang="zh-CN" dirty="0" smtClean="0"/>
              <a:t>G</a:t>
            </a:r>
            <a:r>
              <a:rPr kumimoji="1" lang="en-US" altLang="zh-CN" dirty="0" smtClean="0"/>
              <a:t>BDT</a:t>
            </a:r>
            <a:r>
              <a:rPr kumimoji="1" lang="zh-CN" altLang="en-US" dirty="0" smtClean="0"/>
              <a:t>总结</a:t>
            </a:r>
            <a:endParaRPr kumimoji="1" lang="zh-CN" altLang="en-US" dirty="0"/>
          </a:p>
        </p:txBody>
      </p:sp>
      <p:sp>
        <p:nvSpPr>
          <p:cNvPr id="4" name="内容占位符 3"/>
          <p:cNvSpPr>
            <a:spLocks noGrp="1"/>
          </p:cNvSpPr>
          <p:nvPr>
            <p:ph idx="1"/>
          </p:nvPr>
        </p:nvSpPr>
        <p:spPr>
          <a:xfrm>
            <a:off x="838200" y="1246878"/>
            <a:ext cx="10515600" cy="2559675"/>
          </a:xfrm>
          <a:prstGeom prst="rect">
            <a:avLst/>
          </a:prstGeom>
        </p:spPr>
        <p:txBody>
          <a:bodyPr wrap="square">
            <a:spAutoFit/>
          </a:bodyPr>
          <a:lstStyle/>
          <a:p>
            <a:pPr>
              <a:lnSpc>
                <a:spcPct val="130000"/>
              </a:lnSpc>
            </a:pPr>
            <a:r>
              <a:rPr lang="en-US" altLang="zh-CN" sz="2000" dirty="0"/>
              <a:t>GBDT</a:t>
            </a:r>
            <a:r>
              <a:rPr lang="zh-CN" altLang="en-US" sz="2000" dirty="0" smtClean="0"/>
              <a:t>是基于</a:t>
            </a:r>
            <a:r>
              <a:rPr lang="en-US" altLang="zh-CN" sz="2000" dirty="0" smtClean="0"/>
              <a:t>Boosting</a:t>
            </a:r>
            <a:r>
              <a:rPr lang="zh-CN" altLang="en-US" sz="2000" dirty="0"/>
              <a:t>的思想，串行地构造多棵决策树来进行数据的预测</a:t>
            </a:r>
            <a:r>
              <a:rPr lang="zh-CN" altLang="en-US" sz="2000" dirty="0" smtClean="0"/>
              <a:t>，对损失函数做</a:t>
            </a:r>
            <a:r>
              <a:rPr lang="zh-CN" altLang="en-US" sz="2000" dirty="0"/>
              <a:t>梯度下降</a:t>
            </a:r>
            <a:r>
              <a:rPr lang="zh-CN" altLang="en-US" sz="2000" dirty="0" smtClean="0"/>
              <a:t>，每轮迭代</a:t>
            </a:r>
            <a:r>
              <a:rPr lang="zh-CN" altLang="en-US" sz="2000" dirty="0"/>
              <a:t>都去拟合损失函数在当前模型下的负梯度，把待</a:t>
            </a:r>
            <a:r>
              <a:rPr lang="zh-CN" altLang="en-US" sz="2000" dirty="0" smtClean="0"/>
              <a:t>求的决策树模型当作参数，从而使得参数</a:t>
            </a:r>
            <a:r>
              <a:rPr lang="zh-CN" altLang="en-US" sz="2000" dirty="0"/>
              <a:t>朝着最小化损失函数的方向更新</a:t>
            </a:r>
            <a:r>
              <a:rPr lang="zh-CN" altLang="en-US" sz="2000" dirty="0" smtClean="0"/>
              <a:t>。</a:t>
            </a:r>
            <a:endParaRPr lang="en-US" altLang="zh-CN" sz="2000" dirty="0" smtClean="0"/>
          </a:p>
          <a:p>
            <a:r>
              <a:rPr lang="zh-CN" altLang="en-US" sz="2000" dirty="0" smtClean="0"/>
              <a:t>相比</a:t>
            </a:r>
            <a:r>
              <a:rPr lang="en-US" altLang="zh-CN" sz="2000" dirty="0" err="1"/>
              <a:t>AdaBoost</a:t>
            </a:r>
            <a:r>
              <a:rPr lang="en-US" altLang="zh-CN" sz="2000" dirty="0"/>
              <a:t>, Gradient Boosting</a:t>
            </a:r>
            <a:r>
              <a:rPr lang="zh-CN" altLang="en-US" sz="2000" dirty="0"/>
              <a:t>可以使用更多类型的损失函数，因此可以解决更多的问题。</a:t>
            </a:r>
          </a:p>
          <a:p>
            <a:r>
              <a:rPr lang="zh-CN" altLang="en-US" sz="2000" dirty="0"/>
              <a:t>最常见的损失函数是平方损失函数，</a:t>
            </a:r>
            <a:r>
              <a:rPr lang="en-US" altLang="zh-CN" sz="2000" dirty="0"/>
              <a:t>square loss</a:t>
            </a:r>
            <a:r>
              <a:rPr lang="zh-CN" altLang="en-US" sz="2000" dirty="0"/>
              <a:t>的优点是便于理解和实现，它</a:t>
            </a:r>
            <a:r>
              <a:rPr lang="zh-CN" altLang="en-US" sz="2000" dirty="0" smtClean="0"/>
              <a:t>的负梯度就是残差</a:t>
            </a:r>
            <a:endParaRPr lang="zh-CN" altLang="en-US" sz="2000" dirty="0"/>
          </a:p>
        </p:txBody>
      </p:sp>
    </p:spTree>
    <p:extLst>
      <p:ext uri="{BB962C8B-B14F-4D97-AF65-F5344CB8AC3E}">
        <p14:creationId xmlns:p14="http://schemas.microsoft.com/office/powerpoint/2010/main" val="27525589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XGBoost</a:t>
            </a:r>
            <a:endParaRPr kumimoji="1" lang="zh-CN" altLang="en-US" dirty="0"/>
          </a:p>
        </p:txBody>
      </p:sp>
      <p:sp>
        <p:nvSpPr>
          <p:cNvPr id="4" name="内容占位符 3"/>
          <p:cNvSpPr>
            <a:spLocks noGrp="1"/>
          </p:cNvSpPr>
          <p:nvPr>
            <p:ph idx="1"/>
          </p:nvPr>
        </p:nvSpPr>
        <p:spPr>
          <a:xfrm>
            <a:off x="838200" y="1449070"/>
            <a:ext cx="10515600" cy="3134191"/>
          </a:xfrm>
          <a:prstGeom prst="rect">
            <a:avLst/>
          </a:prstGeom>
        </p:spPr>
        <p:txBody>
          <a:bodyPr wrap="square">
            <a:spAutoFit/>
          </a:bodyPr>
          <a:lstStyle/>
          <a:p>
            <a:pPr>
              <a:lnSpc>
                <a:spcPct val="130000"/>
              </a:lnSpc>
            </a:pPr>
            <a:r>
              <a:rPr lang="en-US" altLang="zh-CN" sz="2000" dirty="0" err="1" smtClean="0"/>
              <a:t>XGBoost</a:t>
            </a:r>
            <a:r>
              <a:rPr lang="zh-CN" altLang="en-US" sz="2000" dirty="0"/>
              <a:t>是对</a:t>
            </a:r>
            <a:r>
              <a:rPr lang="en-US" altLang="zh-CN" sz="2000" dirty="0"/>
              <a:t>GBDT</a:t>
            </a:r>
            <a:r>
              <a:rPr lang="zh-CN" altLang="en-US" sz="2000" dirty="0" smtClean="0"/>
              <a:t>进一步改进</a:t>
            </a:r>
            <a:endParaRPr lang="en-US" altLang="zh-CN" sz="2000" dirty="0" smtClean="0"/>
          </a:p>
          <a:p>
            <a:pPr>
              <a:lnSpc>
                <a:spcPct val="130000"/>
              </a:lnSpc>
            </a:pPr>
            <a:r>
              <a:rPr lang="zh-CN" altLang="en-US" sz="2000" dirty="0"/>
              <a:t>传统</a:t>
            </a:r>
            <a:r>
              <a:rPr lang="en-US" altLang="zh-CN" sz="2000" dirty="0"/>
              <a:t>GBDT</a:t>
            </a:r>
            <a:r>
              <a:rPr lang="zh-CN" altLang="en-US" sz="2000" dirty="0"/>
              <a:t>在优化时只用到一阶导数信息</a:t>
            </a:r>
            <a:r>
              <a:rPr lang="zh-CN" altLang="en-US" sz="2000" dirty="0" smtClean="0"/>
              <a:t>，</a:t>
            </a:r>
            <a:r>
              <a:rPr lang="en-US" altLang="zh-CN" sz="2000" dirty="0" err="1"/>
              <a:t>XGBoost</a:t>
            </a:r>
            <a:r>
              <a:rPr lang="zh-CN" altLang="en-US" sz="2000" dirty="0" smtClean="0"/>
              <a:t>则对损失函数进行了二阶泰勒展开</a:t>
            </a:r>
            <a:r>
              <a:rPr lang="zh-CN" altLang="en-US" sz="2000" dirty="0"/>
              <a:t>，同时用到了一阶和二阶导数</a:t>
            </a:r>
            <a:r>
              <a:rPr lang="zh-CN" altLang="en-US" sz="2000" dirty="0" smtClean="0"/>
              <a:t>。</a:t>
            </a:r>
            <a:endParaRPr lang="en-US" altLang="zh-CN" sz="2000" dirty="0" smtClean="0"/>
          </a:p>
          <a:p>
            <a:pPr>
              <a:lnSpc>
                <a:spcPct val="130000"/>
              </a:lnSpc>
            </a:pPr>
            <a:r>
              <a:rPr lang="en-US" altLang="zh-CN" sz="2000" dirty="0" err="1" smtClean="0"/>
              <a:t>XGBoost</a:t>
            </a:r>
            <a:r>
              <a:rPr lang="zh-CN" altLang="en-US" sz="2000" dirty="0" smtClean="0"/>
              <a:t>在损失函数里加入了正则项</a:t>
            </a:r>
            <a:r>
              <a:rPr lang="zh-CN" altLang="en-US" sz="2000" dirty="0"/>
              <a:t>，用于控制模型的复杂度。正则项里包含了树的叶子节点个数、每个叶子节点上输出的</a:t>
            </a:r>
            <a:r>
              <a:rPr lang="en-US" altLang="zh-CN" sz="2000" dirty="0"/>
              <a:t>score</a:t>
            </a:r>
            <a:r>
              <a:rPr lang="zh-CN" altLang="en-US" sz="2000" dirty="0"/>
              <a:t>的</a:t>
            </a:r>
            <a:r>
              <a:rPr lang="en-US" altLang="zh-CN" sz="2000" dirty="0"/>
              <a:t>L2</a:t>
            </a:r>
            <a:r>
              <a:rPr lang="zh-CN" altLang="en-US" sz="2000" dirty="0"/>
              <a:t>模的平方和。从</a:t>
            </a:r>
            <a:r>
              <a:rPr lang="en-US" altLang="zh-CN" sz="2000" dirty="0"/>
              <a:t>Bias-variance tradeoff</a:t>
            </a:r>
            <a:r>
              <a:rPr lang="zh-CN" altLang="en-US" sz="2000" dirty="0"/>
              <a:t>角度来讲，正则项降低了模型的</a:t>
            </a:r>
            <a:r>
              <a:rPr lang="en-US" altLang="zh-CN" sz="2000" dirty="0"/>
              <a:t>variance</a:t>
            </a:r>
            <a:r>
              <a:rPr lang="zh-CN" altLang="en-US" sz="2000" dirty="0"/>
              <a:t>，使学习出来的模型更加简单，防止过拟合，这也</a:t>
            </a:r>
            <a:r>
              <a:rPr lang="zh-CN" altLang="en-US" sz="2000" dirty="0" smtClean="0"/>
              <a:t>是</a:t>
            </a:r>
            <a:r>
              <a:rPr lang="en-US" altLang="zh-CN" sz="2000" dirty="0" err="1"/>
              <a:t>XGBoost</a:t>
            </a:r>
            <a:r>
              <a:rPr lang="zh-CN" altLang="en-US" sz="2000" dirty="0" smtClean="0"/>
              <a:t>优于传统</a:t>
            </a:r>
            <a:r>
              <a:rPr lang="en-US" altLang="zh-CN" sz="2000" dirty="0"/>
              <a:t>GBDT</a:t>
            </a:r>
            <a:r>
              <a:rPr lang="zh-CN" altLang="en-US" sz="2000" dirty="0"/>
              <a:t>的一个特性</a:t>
            </a:r>
            <a:r>
              <a:rPr lang="zh-CN" altLang="en-US" sz="2000" dirty="0" smtClean="0"/>
              <a:t>。</a:t>
            </a:r>
            <a:endParaRPr lang="en-US" altLang="zh-CN" sz="2000" dirty="0" smtClean="0"/>
          </a:p>
        </p:txBody>
      </p:sp>
    </p:spTree>
    <p:extLst>
      <p:ext uri="{BB962C8B-B14F-4D97-AF65-F5344CB8AC3E}">
        <p14:creationId xmlns:p14="http://schemas.microsoft.com/office/powerpoint/2010/main" val="161142870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XGBoost</a:t>
            </a:r>
            <a:r>
              <a:rPr kumimoji="1" lang="zh-CN" altLang="en-US" dirty="0" smtClean="0"/>
              <a:t>的近似算法</a:t>
            </a:r>
            <a:endParaRPr kumimoji="1" lang="zh-CN" altLang="en-US" dirty="0"/>
          </a:p>
        </p:txBody>
      </p:sp>
      <p:pic>
        <p:nvPicPr>
          <p:cNvPr id="4" name="图片 3"/>
          <p:cNvPicPr>
            <a:picLocks noChangeAspect="1"/>
          </p:cNvPicPr>
          <p:nvPr/>
        </p:nvPicPr>
        <p:blipFill>
          <a:blip r:embed="rId2"/>
          <a:stretch>
            <a:fillRect/>
          </a:stretch>
        </p:blipFill>
        <p:spPr>
          <a:xfrm>
            <a:off x="6856237" y="963216"/>
            <a:ext cx="4672597" cy="2978485"/>
          </a:xfrm>
          <a:prstGeom prst="rect">
            <a:avLst/>
          </a:prstGeom>
        </p:spPr>
      </p:pic>
      <p:sp>
        <p:nvSpPr>
          <p:cNvPr id="5" name="矩形 4"/>
          <p:cNvSpPr/>
          <p:nvPr/>
        </p:nvSpPr>
        <p:spPr>
          <a:xfrm>
            <a:off x="606172" y="1327241"/>
            <a:ext cx="3828248" cy="3693319"/>
          </a:xfrm>
          <a:prstGeom prst="rect">
            <a:avLst/>
          </a:prstGeom>
        </p:spPr>
        <p:txBody>
          <a:bodyPr wrap="square">
            <a:spAutoFit/>
          </a:bodyPr>
          <a:lstStyle/>
          <a:p>
            <a:pPr marL="285750" indent="-285750">
              <a:buFont typeface="Arial"/>
              <a:buChar char="•"/>
            </a:pPr>
            <a:r>
              <a:rPr lang="zh-CN" altLang="en-US" dirty="0"/>
              <a:t>使用近似算法寻找树的切分点，对于每个特征，只考察分位点作为候选切分点，无需把全部数据放入内存，</a:t>
            </a:r>
            <a:r>
              <a:rPr lang="zh-CN" altLang="en-US" dirty="0" smtClean="0"/>
              <a:t>减少计算复杂。</a:t>
            </a:r>
            <a:endParaRPr lang="en-US" altLang="zh-CN" dirty="0" smtClean="0"/>
          </a:p>
          <a:p>
            <a:endParaRPr lang="en-US" altLang="zh-CN" dirty="0"/>
          </a:p>
          <a:p>
            <a:r>
              <a:rPr lang="zh-CN" altLang="en-US" dirty="0" smtClean="0"/>
              <a:t>     精确贪</a:t>
            </a:r>
            <a:r>
              <a:rPr lang="zh-CN" altLang="en-US" dirty="0"/>
              <a:t>心算法</a:t>
            </a:r>
            <a:r>
              <a:rPr lang="zh-CN" altLang="en-US" dirty="0" smtClean="0"/>
              <a:t>，要遍历</a:t>
            </a:r>
            <a:r>
              <a:rPr lang="zh-CN" altLang="en-US" dirty="0"/>
              <a:t>所有的特征的所有</a:t>
            </a:r>
            <a:r>
              <a:rPr lang="zh-CN" altLang="en-US" dirty="0" smtClean="0"/>
              <a:t>可能的切分点</a:t>
            </a:r>
            <a:endParaRPr lang="en-US" altLang="zh-CN" dirty="0" smtClean="0"/>
          </a:p>
          <a:p>
            <a:endParaRPr lang="en-US" altLang="zh-CN" dirty="0"/>
          </a:p>
          <a:p>
            <a:pPr marL="285750" indent="-285750">
              <a:buFont typeface="Arial"/>
              <a:buChar char="•"/>
            </a:pPr>
            <a:r>
              <a:rPr lang="zh-CN" altLang="en-US" dirty="0"/>
              <a:t>什么时候进行候选切分点的选</a:t>
            </a:r>
            <a:r>
              <a:rPr lang="zh-CN" altLang="en-US" dirty="0" smtClean="0"/>
              <a:t>取？</a:t>
            </a:r>
            <a:endParaRPr lang="en-US" altLang="zh-CN" dirty="0" smtClean="0"/>
          </a:p>
          <a:p>
            <a:r>
              <a:rPr lang="en-US" altLang="zh-CN" dirty="0"/>
              <a:t>Global:</a:t>
            </a:r>
            <a:r>
              <a:rPr lang="zh-CN" altLang="en-US" dirty="0"/>
              <a:t>学习每棵树前，提出候选切分点</a:t>
            </a:r>
          </a:p>
          <a:p>
            <a:r>
              <a:rPr lang="en-US" altLang="zh-CN" dirty="0"/>
              <a:t>Local:</a:t>
            </a:r>
            <a:r>
              <a:rPr lang="zh-CN" altLang="en-US" dirty="0"/>
              <a:t>每次分裂前，重新提出候选切分点</a:t>
            </a:r>
            <a:endParaRPr lang="en-US" altLang="zh-CN" dirty="0"/>
          </a:p>
        </p:txBody>
      </p:sp>
      <p:sp>
        <p:nvSpPr>
          <p:cNvPr id="3" name="矩形 2"/>
          <p:cNvSpPr/>
          <p:nvPr/>
        </p:nvSpPr>
        <p:spPr>
          <a:xfrm>
            <a:off x="4744115" y="4368398"/>
            <a:ext cx="7447885" cy="369332"/>
          </a:xfrm>
          <a:prstGeom prst="rect">
            <a:avLst/>
          </a:prstGeom>
        </p:spPr>
        <p:txBody>
          <a:bodyPr wrap="none">
            <a:spAutoFit/>
          </a:bodyPr>
          <a:lstStyle/>
          <a:p>
            <a:r>
              <a:rPr lang="en-US" altLang="zh-CN" dirty="0"/>
              <a:t>weighted </a:t>
            </a:r>
            <a:r>
              <a:rPr lang="en-US" altLang="zh-CN" dirty="0" err="1"/>
              <a:t>quantile</a:t>
            </a:r>
            <a:r>
              <a:rPr lang="en-US" altLang="zh-CN" dirty="0"/>
              <a:t> </a:t>
            </a:r>
            <a:r>
              <a:rPr lang="en-US" altLang="zh-CN" dirty="0" smtClean="0"/>
              <a:t>sketch</a:t>
            </a:r>
            <a:r>
              <a:rPr lang="zh-CN" altLang="en-US" dirty="0" smtClean="0"/>
              <a:t>，</a:t>
            </a:r>
            <a:r>
              <a:rPr lang="en-US" altLang="zh-CN" dirty="0" err="1" smtClean="0"/>
              <a:t>XGBoost</a:t>
            </a:r>
            <a:r>
              <a:rPr lang="zh-CN" altLang="en-US" dirty="0" smtClean="0"/>
              <a:t>提出以二阶</a:t>
            </a:r>
            <a:r>
              <a:rPr lang="zh-CN" altLang="en-US" dirty="0"/>
              <a:t>梯度</a:t>
            </a:r>
            <a:r>
              <a:rPr lang="en-US" altLang="zh-CN" dirty="0"/>
              <a:t>h</a:t>
            </a:r>
            <a:r>
              <a:rPr lang="zh-CN" altLang="en-US" dirty="0"/>
              <a:t>为权重的分位数算法</a:t>
            </a:r>
          </a:p>
        </p:txBody>
      </p:sp>
      <p:pic>
        <p:nvPicPr>
          <p:cNvPr id="6" name="图片 5"/>
          <p:cNvPicPr>
            <a:picLocks noChangeAspect="1"/>
          </p:cNvPicPr>
          <p:nvPr/>
        </p:nvPicPr>
        <p:blipFill>
          <a:blip r:embed="rId3"/>
          <a:stretch>
            <a:fillRect/>
          </a:stretch>
        </p:blipFill>
        <p:spPr>
          <a:xfrm>
            <a:off x="5513281" y="4884961"/>
            <a:ext cx="5513281" cy="1617725"/>
          </a:xfrm>
          <a:prstGeom prst="rect">
            <a:avLst/>
          </a:prstGeom>
        </p:spPr>
      </p:pic>
      <p:sp>
        <p:nvSpPr>
          <p:cNvPr id="7" name="矩形 6"/>
          <p:cNvSpPr/>
          <p:nvPr/>
        </p:nvSpPr>
        <p:spPr>
          <a:xfrm>
            <a:off x="5055744" y="963216"/>
            <a:ext cx="1800493" cy="369332"/>
          </a:xfrm>
          <a:prstGeom prst="rect">
            <a:avLst/>
          </a:prstGeom>
        </p:spPr>
        <p:txBody>
          <a:bodyPr wrap="none">
            <a:spAutoFit/>
          </a:bodyPr>
          <a:lstStyle/>
          <a:p>
            <a:r>
              <a:rPr lang="zh-CN" altLang="en-US" dirty="0" smtClean="0"/>
              <a:t>简单分</a:t>
            </a:r>
            <a:r>
              <a:rPr lang="zh-CN" altLang="en-US" dirty="0"/>
              <a:t>位数算法</a:t>
            </a:r>
          </a:p>
        </p:txBody>
      </p:sp>
    </p:spTree>
    <p:extLst>
      <p:ext uri="{BB962C8B-B14F-4D97-AF65-F5344CB8AC3E}">
        <p14:creationId xmlns:p14="http://schemas.microsoft.com/office/powerpoint/2010/main" val="2415478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Adaboost</a:t>
            </a:r>
            <a:endParaRPr lang="zh-CN" altLang="en-US" dirty="0"/>
          </a:p>
        </p:txBody>
      </p:sp>
      <p:pic>
        <p:nvPicPr>
          <p:cNvPr id="3" name="内容占位符 6">
            <a:extLst>
              <a:ext uri="{FF2B5EF4-FFF2-40B4-BE49-F238E27FC236}">
                <a16:creationId xmlns="" xmlns:a16="http://schemas.microsoft.com/office/drawing/2014/main" id="{9944761F-8729-431B-9B6B-368645A06321}"/>
              </a:ext>
            </a:extLst>
          </p:cNvPr>
          <p:cNvPicPr>
            <a:picLocks noChangeAspect="1"/>
          </p:cNvPicPr>
          <p:nvPr/>
        </p:nvPicPr>
        <p:blipFill>
          <a:blip r:embed="rId3"/>
          <a:stretch>
            <a:fillRect/>
          </a:stretch>
        </p:blipFill>
        <p:spPr>
          <a:xfrm>
            <a:off x="3759385" y="1282049"/>
            <a:ext cx="7946774" cy="4663123"/>
          </a:xfrm>
          <a:prstGeom prst="rect">
            <a:avLst/>
          </a:prstGeom>
        </p:spPr>
      </p:pic>
      <p:sp>
        <p:nvSpPr>
          <p:cNvPr id="4" name="矩形 3"/>
          <p:cNvSpPr/>
          <p:nvPr/>
        </p:nvSpPr>
        <p:spPr>
          <a:xfrm>
            <a:off x="370412" y="928414"/>
            <a:ext cx="3388973" cy="5016758"/>
          </a:xfrm>
          <a:prstGeom prst="rect">
            <a:avLst/>
          </a:prstGeom>
        </p:spPr>
        <p:txBody>
          <a:bodyPr wrap="square">
            <a:spAutoFit/>
          </a:bodyPr>
          <a:lstStyle/>
          <a:p>
            <a:pPr marL="342900" indent="-342900">
              <a:buFont typeface="Wingdings" charset="2"/>
              <a:buChar char="Ø"/>
            </a:pPr>
            <a:r>
              <a:rPr lang="en-US" altLang="zh-CN" sz="2000" dirty="0" err="1" smtClean="0"/>
              <a:t>AdaBoost</a:t>
            </a:r>
            <a:r>
              <a:rPr lang="zh-CN" altLang="en-US" sz="2000" dirty="0" smtClean="0"/>
              <a:t>对每一个样本分配一个权重，对每一轮的弱分类器也分配一个权重。</a:t>
            </a:r>
            <a:endParaRPr lang="en-US" altLang="zh-CN" sz="2000" dirty="0" smtClean="0"/>
          </a:p>
          <a:p>
            <a:pPr marL="342900" indent="-342900">
              <a:buFont typeface="Wingdings" charset="2"/>
              <a:buChar char="Ø"/>
            </a:pPr>
            <a:endParaRPr lang="en-US" altLang="zh-CN" sz="2000" dirty="0" smtClean="0"/>
          </a:p>
          <a:p>
            <a:pPr marL="342900" indent="-342900">
              <a:buFont typeface="Wingdings" charset="2"/>
              <a:buChar char="Ø"/>
            </a:pPr>
            <a:r>
              <a:rPr lang="en-US" altLang="zh-CN" sz="2000" dirty="0" err="1"/>
              <a:t>AdaBoost</a:t>
            </a:r>
            <a:r>
              <a:rPr lang="zh-CN" altLang="en-US" sz="2000" dirty="0" smtClean="0"/>
              <a:t>通过分类误差率</a:t>
            </a:r>
            <a:r>
              <a:rPr lang="zh-CN" altLang="en-US" sz="2000" dirty="0"/>
              <a:t>来更新后一轮的样本权重，提高被错误分类的样本权重，降低正确分类的样本权重，这样没有被正确分类的数据，在后一轮得到更大关注</a:t>
            </a:r>
            <a:r>
              <a:rPr lang="zh-CN" altLang="en-US" sz="2000" dirty="0" smtClean="0"/>
              <a:t>。</a:t>
            </a:r>
            <a:endParaRPr lang="en-US" altLang="zh-CN" sz="2000" dirty="0" smtClean="0"/>
          </a:p>
          <a:p>
            <a:pPr marL="342900" indent="-342900">
              <a:buFont typeface="Wingdings" charset="2"/>
              <a:buChar char="Ø"/>
            </a:pPr>
            <a:endParaRPr lang="en-US" altLang="zh-CN" sz="2000" dirty="0" smtClean="0"/>
          </a:p>
          <a:p>
            <a:pPr marL="342900" indent="-342900">
              <a:buFont typeface="Wingdings" charset="2"/>
              <a:buChar char="Ø"/>
            </a:pPr>
            <a:r>
              <a:rPr lang="zh-CN" altLang="en-US" sz="2000" dirty="0" smtClean="0"/>
              <a:t>同时对基分类器分配权</a:t>
            </a:r>
            <a:r>
              <a:rPr lang="zh-CN" altLang="en-US" sz="2000" dirty="0"/>
              <a:t>重，加大误差率小的弱分类器权重，使其在表决中起较</a:t>
            </a:r>
            <a:r>
              <a:rPr lang="zh-CN" altLang="en-US" sz="2000" dirty="0" smtClean="0"/>
              <a:t>大作用。</a:t>
            </a:r>
            <a:endParaRPr lang="zh-CN" altLang="en-US" sz="2000" dirty="0"/>
          </a:p>
        </p:txBody>
      </p:sp>
    </p:spTree>
    <p:extLst>
      <p:ext uri="{BB962C8B-B14F-4D97-AF65-F5344CB8AC3E}">
        <p14:creationId xmlns:p14="http://schemas.microsoft.com/office/powerpoint/2010/main" val="408310718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XGBoost</a:t>
            </a:r>
            <a:r>
              <a:rPr kumimoji="1" lang="en-US" altLang="en-US" dirty="0" err="1" smtClean="0"/>
              <a:t>的</a:t>
            </a:r>
            <a:r>
              <a:rPr kumimoji="1" lang="zh-CN" altLang="en-US" dirty="0" smtClean="0"/>
              <a:t>特点</a:t>
            </a:r>
            <a:endParaRPr kumimoji="1" lang="zh-CN" altLang="en-US" dirty="0"/>
          </a:p>
        </p:txBody>
      </p:sp>
      <p:sp>
        <p:nvSpPr>
          <p:cNvPr id="3" name="内容占位符 2"/>
          <p:cNvSpPr>
            <a:spLocks noGrp="1"/>
          </p:cNvSpPr>
          <p:nvPr>
            <p:ph idx="1"/>
          </p:nvPr>
        </p:nvSpPr>
        <p:spPr/>
        <p:txBody>
          <a:bodyPr>
            <a:normAutofit lnSpcReduction="10000"/>
          </a:bodyPr>
          <a:lstStyle/>
          <a:p>
            <a:pPr>
              <a:lnSpc>
                <a:spcPct val="130000"/>
              </a:lnSpc>
            </a:pPr>
            <a:r>
              <a:rPr lang="en-US" altLang="zh-CN" dirty="0"/>
              <a:t>Shrinkage</a:t>
            </a:r>
            <a:r>
              <a:rPr lang="zh-CN" altLang="en-US" dirty="0"/>
              <a:t>（缩减），</a:t>
            </a:r>
            <a:r>
              <a:rPr lang="en-US" altLang="zh-CN" dirty="0" err="1"/>
              <a:t>XGBoost</a:t>
            </a:r>
            <a:r>
              <a:rPr lang="zh-CN" altLang="en-US" dirty="0"/>
              <a:t>在进行完一次迭代后，会将叶子节点的权重乘上该学习率，削弱每棵树的影响，让后面有更大的学习空间。</a:t>
            </a:r>
            <a:r>
              <a:rPr lang="en-US" altLang="zh-CN" dirty="0"/>
              <a:t>GBDT</a:t>
            </a:r>
            <a:r>
              <a:rPr lang="zh-CN" altLang="en-US" dirty="0"/>
              <a:t>的实现也有学习速率</a:t>
            </a:r>
            <a:endParaRPr lang="en-US" altLang="zh-CN" dirty="0"/>
          </a:p>
          <a:p>
            <a:pPr>
              <a:lnSpc>
                <a:spcPct val="130000"/>
              </a:lnSpc>
            </a:pPr>
            <a:r>
              <a:rPr lang="zh-CN" altLang="en-US" dirty="0"/>
              <a:t> 列抽样（</a:t>
            </a:r>
            <a:r>
              <a:rPr lang="en-US" altLang="zh-CN" dirty="0"/>
              <a:t>column subsampling</a:t>
            </a:r>
            <a:r>
              <a:rPr lang="zh-CN" altLang="en-US" dirty="0"/>
              <a:t>）。</a:t>
            </a:r>
            <a:r>
              <a:rPr lang="en-US" altLang="zh-CN" dirty="0" err="1"/>
              <a:t>XGBoost</a:t>
            </a:r>
            <a:r>
              <a:rPr lang="zh-CN" altLang="en-US" dirty="0"/>
              <a:t>借鉴了随机森林的做法，支持列抽样，不仅能降低过拟合，还能减少计算，这也是</a:t>
            </a:r>
            <a:r>
              <a:rPr lang="en-US" altLang="zh-CN" dirty="0" err="1"/>
              <a:t>XGBoost</a:t>
            </a:r>
            <a:r>
              <a:rPr lang="zh-CN" altLang="en-US" dirty="0"/>
              <a:t>异于传统</a:t>
            </a:r>
            <a:r>
              <a:rPr lang="en-US" altLang="zh-CN" dirty="0"/>
              <a:t>GBDT</a:t>
            </a:r>
            <a:r>
              <a:rPr lang="zh-CN" altLang="en-US" dirty="0"/>
              <a:t>的一个特性</a:t>
            </a:r>
            <a:r>
              <a:rPr lang="zh-CN" altLang="en-US" dirty="0" smtClean="0"/>
              <a:t>。</a:t>
            </a:r>
            <a:endParaRPr lang="en-US" altLang="zh-CN" dirty="0" smtClean="0"/>
          </a:p>
          <a:p>
            <a:pPr>
              <a:lnSpc>
                <a:spcPct val="130000"/>
              </a:lnSpc>
            </a:pPr>
            <a:r>
              <a:rPr lang="zh-CN" altLang="en-US" dirty="0" smtClean="0"/>
              <a:t>稀疏值处理，</a:t>
            </a:r>
            <a:r>
              <a:rPr lang="en-US" altLang="zh-CN" dirty="0" err="1"/>
              <a:t>sparsity</a:t>
            </a:r>
            <a:r>
              <a:rPr lang="en-US" altLang="zh-CN" dirty="0"/>
              <a:t>-aware split finding</a:t>
            </a:r>
            <a:r>
              <a:rPr lang="zh-CN" altLang="en-US" dirty="0" smtClean="0"/>
              <a:t>。对缺失值自动学习出它</a:t>
            </a:r>
            <a:r>
              <a:rPr lang="zh-CN" altLang="en-US" dirty="0"/>
              <a:t>的分裂</a:t>
            </a:r>
            <a:r>
              <a:rPr lang="zh-CN" altLang="en-US" dirty="0" smtClean="0"/>
              <a:t>方向</a:t>
            </a:r>
            <a:r>
              <a:rPr lang="zh-CN" altLang="en-US" dirty="0"/>
              <a:t>（左子树</a:t>
            </a:r>
            <a:r>
              <a:rPr lang="zh-CN" altLang="en-US" dirty="0" smtClean="0"/>
              <a:t>或右子树）。</a:t>
            </a:r>
            <a:r>
              <a:rPr lang="zh-CN" altLang="en-US" dirty="0"/>
              <a:t/>
            </a:r>
            <a:br>
              <a:rPr lang="zh-CN" altLang="en-US" dirty="0"/>
            </a:br>
            <a:endParaRPr lang="en-US" altLang="zh-CN" dirty="0"/>
          </a:p>
          <a:p>
            <a:endParaRPr kumimoji="1" lang="zh-CN" altLang="en-US" dirty="0"/>
          </a:p>
        </p:txBody>
      </p:sp>
    </p:spTree>
    <p:extLst>
      <p:ext uri="{BB962C8B-B14F-4D97-AF65-F5344CB8AC3E}">
        <p14:creationId xmlns:p14="http://schemas.microsoft.com/office/powerpoint/2010/main" val="115348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XGBoost</a:t>
            </a:r>
            <a:r>
              <a:rPr kumimoji="1" lang="zh-CN" altLang="en-US" dirty="0" smtClean="0"/>
              <a:t>的系统设计</a:t>
            </a:r>
            <a:endParaRPr kumimoji="1" lang="zh-CN" altLang="en-US" dirty="0"/>
          </a:p>
        </p:txBody>
      </p:sp>
      <p:pic>
        <p:nvPicPr>
          <p:cNvPr id="4" name="图片 3"/>
          <p:cNvPicPr>
            <a:picLocks noChangeAspect="1"/>
          </p:cNvPicPr>
          <p:nvPr/>
        </p:nvPicPr>
        <p:blipFill>
          <a:blip r:embed="rId2"/>
          <a:stretch>
            <a:fillRect/>
          </a:stretch>
        </p:blipFill>
        <p:spPr>
          <a:xfrm>
            <a:off x="3764611" y="1433792"/>
            <a:ext cx="8272243" cy="4837238"/>
          </a:xfrm>
          <a:prstGeom prst="rect">
            <a:avLst/>
          </a:prstGeom>
        </p:spPr>
      </p:pic>
      <p:sp>
        <p:nvSpPr>
          <p:cNvPr id="6" name="内容占位符 2"/>
          <p:cNvSpPr>
            <a:spLocks noGrp="1"/>
          </p:cNvSpPr>
          <p:nvPr>
            <p:ph idx="1"/>
          </p:nvPr>
        </p:nvSpPr>
        <p:spPr>
          <a:xfrm>
            <a:off x="563979" y="1578942"/>
            <a:ext cx="3621496" cy="4467353"/>
          </a:xfrm>
        </p:spPr>
        <p:txBody>
          <a:bodyPr>
            <a:normAutofit fontScale="92500" lnSpcReduction="20000"/>
          </a:bodyPr>
          <a:lstStyle/>
          <a:p>
            <a:r>
              <a:rPr kumimoji="1" lang="zh-CN" altLang="en-US" dirty="0" smtClean="0"/>
              <a:t>分块并行，</a:t>
            </a:r>
            <a:r>
              <a:rPr lang="zh-CN" altLang="en-US" dirty="0"/>
              <a:t>决策树最耗时是找最优的切分点，而这个过程中，最耗时的部分是将数据排序。为了减少排序的时间</a:t>
            </a:r>
            <a:r>
              <a:rPr lang="zh-CN" altLang="en-US" dirty="0" smtClean="0"/>
              <a:t>，</a:t>
            </a:r>
            <a:r>
              <a:rPr lang="en-US" altLang="zh-CN" dirty="0" err="1" smtClean="0"/>
              <a:t>XGBoost</a:t>
            </a:r>
            <a:r>
              <a:rPr lang="zh-CN" altLang="en-US" dirty="0" smtClean="0"/>
              <a:t>提出</a:t>
            </a:r>
            <a:r>
              <a:rPr lang="en-US" altLang="zh-CN" dirty="0"/>
              <a:t>Block</a:t>
            </a:r>
            <a:r>
              <a:rPr lang="zh-CN" altLang="en-US" dirty="0"/>
              <a:t>结构存储数据</a:t>
            </a:r>
            <a:r>
              <a:rPr lang="zh-CN" altLang="en-US" dirty="0" smtClean="0"/>
              <a:t>。</a:t>
            </a:r>
            <a:endParaRPr lang="en-US" altLang="zh-CN" dirty="0" smtClean="0"/>
          </a:p>
          <a:p>
            <a:r>
              <a:rPr lang="zh-CN" altLang="en-US" dirty="0" smtClean="0"/>
              <a:t>数据按列存储，可多线程并行执行。</a:t>
            </a:r>
            <a:endParaRPr lang="en-US" altLang="zh-CN" dirty="0" smtClean="0"/>
          </a:p>
          <a:p>
            <a:r>
              <a:rPr lang="en-US" altLang="zh-CN" dirty="0" smtClean="0"/>
              <a:t>Block</a:t>
            </a:r>
            <a:r>
              <a:rPr lang="zh-CN" altLang="en-US" dirty="0"/>
              <a:t>按列压缩</a:t>
            </a:r>
          </a:p>
          <a:p>
            <a:r>
              <a:rPr lang="en-US" altLang="zh-CN" dirty="0"/>
              <a:t>Block </a:t>
            </a:r>
            <a:r>
              <a:rPr lang="en-US" altLang="zh-CN" dirty="0" err="1"/>
              <a:t>Sharding</a:t>
            </a:r>
            <a:r>
              <a:rPr lang="zh-CN" altLang="en-US" dirty="0"/>
              <a:t>， 将数据划分到不同硬盘上，</a:t>
            </a:r>
            <a:r>
              <a:rPr lang="zh-CN" altLang="en-US" dirty="0" smtClean="0"/>
              <a:t>提高磁盘吞吐率</a:t>
            </a:r>
            <a:endParaRPr kumimoji="1" lang="en-US" altLang="zh-CN" dirty="0" smtClean="0"/>
          </a:p>
          <a:p>
            <a:endParaRPr kumimoji="1" lang="zh-CN" altLang="en-US" dirty="0"/>
          </a:p>
        </p:txBody>
      </p:sp>
    </p:spTree>
    <p:extLst>
      <p:ext uri="{BB962C8B-B14F-4D97-AF65-F5344CB8AC3E}">
        <p14:creationId xmlns:p14="http://schemas.microsoft.com/office/powerpoint/2010/main" val="3687076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LightGBM</a:t>
            </a:r>
            <a:endParaRPr kumimoji="1" lang="zh-CN" altLang="en-US" dirty="0"/>
          </a:p>
        </p:txBody>
      </p:sp>
      <p:sp>
        <p:nvSpPr>
          <p:cNvPr id="3" name="内容占位符 2"/>
          <p:cNvSpPr>
            <a:spLocks noGrp="1"/>
          </p:cNvSpPr>
          <p:nvPr>
            <p:ph idx="1"/>
          </p:nvPr>
        </p:nvSpPr>
        <p:spPr>
          <a:xfrm>
            <a:off x="376354" y="1449070"/>
            <a:ext cx="4112207" cy="2605844"/>
          </a:xfrm>
        </p:spPr>
        <p:txBody>
          <a:bodyPr>
            <a:normAutofit/>
          </a:bodyPr>
          <a:lstStyle/>
          <a:p>
            <a:r>
              <a:rPr lang="en-US" altLang="zh-CN" dirty="0" err="1"/>
              <a:t>LightGBM</a:t>
            </a:r>
            <a:r>
              <a:rPr lang="zh-CN" altLang="en-US" dirty="0"/>
              <a:t>是一个实现</a:t>
            </a:r>
            <a:r>
              <a:rPr lang="en-US" altLang="zh-CN" dirty="0"/>
              <a:t>GBDT</a:t>
            </a:r>
            <a:r>
              <a:rPr lang="zh-CN" altLang="en-US" dirty="0"/>
              <a:t>算法的分布</a:t>
            </a:r>
            <a:r>
              <a:rPr lang="zh-CN" altLang="en-US" dirty="0" smtClean="0"/>
              <a:t>式高效框架</a:t>
            </a:r>
            <a:endParaRPr lang="en-US" altLang="zh-CN" dirty="0" smtClean="0"/>
          </a:p>
        </p:txBody>
      </p:sp>
      <p:pic>
        <p:nvPicPr>
          <p:cNvPr id="4" name="图片 3"/>
          <p:cNvPicPr>
            <a:picLocks noChangeAspect="1"/>
          </p:cNvPicPr>
          <p:nvPr/>
        </p:nvPicPr>
        <p:blipFill>
          <a:blip r:embed="rId2"/>
          <a:stretch>
            <a:fillRect/>
          </a:stretch>
        </p:blipFill>
        <p:spPr>
          <a:xfrm>
            <a:off x="4353938" y="963746"/>
            <a:ext cx="7134461" cy="5605648"/>
          </a:xfrm>
          <a:prstGeom prst="rect">
            <a:avLst/>
          </a:prstGeom>
        </p:spPr>
      </p:pic>
    </p:spTree>
    <p:extLst>
      <p:ext uri="{BB962C8B-B14F-4D97-AF65-F5344CB8AC3E}">
        <p14:creationId xmlns:p14="http://schemas.microsoft.com/office/powerpoint/2010/main" val="3928258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LightGBM</a:t>
            </a:r>
            <a:r>
              <a:rPr kumimoji="1" lang="zh-CN" altLang="en-US" dirty="0" smtClean="0"/>
              <a:t>的直方图算法</a:t>
            </a:r>
            <a:endParaRPr kumimoji="1" lang="zh-CN" altLang="en-US" dirty="0"/>
          </a:p>
        </p:txBody>
      </p:sp>
      <p:sp>
        <p:nvSpPr>
          <p:cNvPr id="3" name="内容占位符 2"/>
          <p:cNvSpPr>
            <a:spLocks noGrp="1"/>
          </p:cNvSpPr>
          <p:nvPr>
            <p:ph idx="1"/>
          </p:nvPr>
        </p:nvSpPr>
        <p:spPr>
          <a:xfrm>
            <a:off x="838200" y="1449070"/>
            <a:ext cx="5394985" cy="1292686"/>
          </a:xfrm>
        </p:spPr>
        <p:txBody>
          <a:bodyPr>
            <a:normAutofit lnSpcReduction="10000"/>
          </a:bodyPr>
          <a:lstStyle/>
          <a:p>
            <a:r>
              <a:rPr lang="zh-CN" altLang="en-US" dirty="0" smtClean="0"/>
              <a:t>它使用基于直方图</a:t>
            </a:r>
            <a:r>
              <a:rPr lang="zh-CN" altLang="en-US" dirty="0"/>
              <a:t>的算法，将连续的特征值分桶</a:t>
            </a:r>
            <a:r>
              <a:rPr lang="en-US" altLang="zh-CN" dirty="0"/>
              <a:t>(buckets)</a:t>
            </a:r>
            <a:r>
              <a:rPr lang="zh-CN" altLang="en-US" dirty="0"/>
              <a:t>装进离散的箱子</a:t>
            </a:r>
            <a:r>
              <a:rPr lang="en-US" altLang="zh-CN" dirty="0"/>
              <a:t>(bins</a:t>
            </a:r>
            <a:r>
              <a:rPr lang="en-US" altLang="zh-CN" dirty="0" smtClean="0"/>
              <a:t>)</a:t>
            </a:r>
            <a:endParaRPr kumimoji="1" lang="zh-CN" altLang="en-US" dirty="0"/>
          </a:p>
        </p:txBody>
      </p:sp>
      <p:pic>
        <p:nvPicPr>
          <p:cNvPr id="4" name="图片 3"/>
          <p:cNvPicPr>
            <a:picLocks noChangeAspect="1"/>
          </p:cNvPicPr>
          <p:nvPr/>
        </p:nvPicPr>
        <p:blipFill>
          <a:blip r:embed="rId2"/>
          <a:stretch>
            <a:fillRect/>
          </a:stretch>
        </p:blipFill>
        <p:spPr>
          <a:xfrm>
            <a:off x="637744" y="2741756"/>
            <a:ext cx="5093005" cy="2409861"/>
          </a:xfrm>
          <a:prstGeom prst="rect">
            <a:avLst/>
          </a:prstGeom>
        </p:spPr>
      </p:pic>
      <p:sp>
        <p:nvSpPr>
          <p:cNvPr id="5" name="矩形 4"/>
          <p:cNvSpPr/>
          <p:nvPr/>
        </p:nvSpPr>
        <p:spPr>
          <a:xfrm>
            <a:off x="637744" y="5103673"/>
            <a:ext cx="5294084" cy="1200329"/>
          </a:xfrm>
          <a:prstGeom prst="rect">
            <a:avLst/>
          </a:prstGeom>
        </p:spPr>
        <p:txBody>
          <a:bodyPr wrap="square">
            <a:spAutoFit/>
          </a:bodyPr>
          <a:lstStyle/>
          <a:p>
            <a:pPr marL="285750" indent="-285750">
              <a:buFont typeface="Arial"/>
              <a:buChar char="•"/>
            </a:pPr>
            <a:r>
              <a:rPr lang="zh-CN" altLang="en-US" dirty="0"/>
              <a:t>减小内存占用，比如离散为</a:t>
            </a:r>
            <a:r>
              <a:rPr lang="en-US" altLang="zh-CN" dirty="0"/>
              <a:t>256</a:t>
            </a:r>
            <a:r>
              <a:rPr lang="zh-CN" altLang="en-US" dirty="0"/>
              <a:t>个</a:t>
            </a:r>
            <a:r>
              <a:rPr lang="en-US" altLang="zh-CN" dirty="0"/>
              <a:t>bin</a:t>
            </a:r>
            <a:r>
              <a:rPr lang="zh-CN" altLang="en-US" dirty="0"/>
              <a:t>时，只需要</a:t>
            </a:r>
            <a:r>
              <a:rPr lang="en-US" altLang="zh-CN" dirty="0"/>
              <a:t>8bit</a:t>
            </a:r>
            <a:r>
              <a:rPr lang="zh-CN" altLang="en-US" dirty="0"/>
              <a:t>，节省</a:t>
            </a:r>
            <a:r>
              <a:rPr lang="en-US" altLang="zh-CN" dirty="0"/>
              <a:t>7/8</a:t>
            </a:r>
          </a:p>
          <a:p>
            <a:pPr marL="285750" indent="-285750">
              <a:buFont typeface="Arial"/>
              <a:buChar char="•"/>
            </a:pPr>
            <a:r>
              <a:rPr lang="zh-CN" altLang="en-US" dirty="0"/>
              <a:t>减小了</a:t>
            </a:r>
            <a:r>
              <a:rPr lang="en-US" altLang="zh-CN" dirty="0"/>
              <a:t>split finding</a:t>
            </a:r>
            <a:r>
              <a:rPr lang="zh-CN" altLang="en-US" dirty="0"/>
              <a:t>时计算增益的计算量， 从</a:t>
            </a:r>
            <a:r>
              <a:rPr lang="en-US" altLang="zh-CN" dirty="0"/>
              <a:t>O(#data) </a:t>
            </a:r>
            <a:r>
              <a:rPr lang="zh-CN" altLang="en-US" dirty="0"/>
              <a:t>降到</a:t>
            </a:r>
            <a:r>
              <a:rPr lang="en-US" altLang="zh-CN" dirty="0"/>
              <a:t>O(#bins)</a:t>
            </a:r>
            <a:endParaRPr lang="zh-CN" altLang="en-US" dirty="0"/>
          </a:p>
        </p:txBody>
      </p:sp>
      <p:sp>
        <p:nvSpPr>
          <p:cNvPr id="6" name="矩形 5"/>
          <p:cNvSpPr/>
          <p:nvPr/>
        </p:nvSpPr>
        <p:spPr>
          <a:xfrm>
            <a:off x="6732553" y="1959087"/>
            <a:ext cx="4496066" cy="1237657"/>
          </a:xfrm>
          <a:prstGeom prst="rect">
            <a:avLst/>
          </a:prstGeom>
        </p:spPr>
        <p:txBody>
          <a:bodyPr vert="horz" lIns="91440" tIns="45720" rIns="91440" bIns="45720" rtlCol="0">
            <a:normAutofit fontScale="92500"/>
          </a:bodyPr>
          <a:lstStyle/>
          <a:p>
            <a:pPr marL="228600" indent="-228600">
              <a:lnSpc>
                <a:spcPct val="110000"/>
              </a:lnSpc>
              <a:spcBef>
                <a:spcPts val="1000"/>
              </a:spcBef>
              <a:buFont typeface="Arial" panose="020B0604020202020204" pitchFamily="34" charset="0"/>
              <a:buChar char="•"/>
            </a:pPr>
            <a:r>
              <a:rPr lang="zh-CN" altLang="en-US" sz="2400" dirty="0"/>
              <a:t>并通过直方图做差加速计算兄弟节点的直方图，能够加速训练过程，并实现更少的内存占用。</a:t>
            </a:r>
            <a:endParaRPr lang="en-US" altLang="zh-CN" sz="2400" dirty="0"/>
          </a:p>
        </p:txBody>
      </p:sp>
      <p:pic>
        <p:nvPicPr>
          <p:cNvPr id="8" name="图片 7"/>
          <p:cNvPicPr>
            <a:picLocks noChangeAspect="1"/>
          </p:cNvPicPr>
          <p:nvPr/>
        </p:nvPicPr>
        <p:blipFill>
          <a:blip r:embed="rId3"/>
          <a:stretch>
            <a:fillRect/>
          </a:stretch>
        </p:blipFill>
        <p:spPr>
          <a:xfrm>
            <a:off x="5958815" y="3196744"/>
            <a:ext cx="6233185" cy="3358397"/>
          </a:xfrm>
          <a:prstGeom prst="rect">
            <a:avLst/>
          </a:prstGeom>
        </p:spPr>
      </p:pic>
    </p:spTree>
    <p:extLst>
      <p:ext uri="{BB962C8B-B14F-4D97-AF65-F5344CB8AC3E}">
        <p14:creationId xmlns:p14="http://schemas.microsoft.com/office/powerpoint/2010/main" val="2808835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LightGBM</a:t>
            </a:r>
            <a:r>
              <a:rPr kumimoji="1" lang="zh-CN" altLang="en-US" dirty="0" smtClean="0"/>
              <a:t>的</a:t>
            </a:r>
            <a:r>
              <a:rPr lang="en-US" altLang="zh-CN" dirty="0" smtClean="0"/>
              <a:t>leaf</a:t>
            </a:r>
            <a:r>
              <a:rPr lang="en-US" altLang="zh-CN" dirty="0"/>
              <a:t>-wise</a:t>
            </a:r>
            <a:r>
              <a:rPr lang="zh-CN" altLang="en-US" dirty="0"/>
              <a:t>分裂</a:t>
            </a:r>
            <a:endParaRPr kumimoji="1" lang="zh-CN" altLang="en-US" dirty="0"/>
          </a:p>
        </p:txBody>
      </p:sp>
      <p:sp>
        <p:nvSpPr>
          <p:cNvPr id="3" name="内容占位符 2"/>
          <p:cNvSpPr>
            <a:spLocks noGrp="1"/>
          </p:cNvSpPr>
          <p:nvPr>
            <p:ph idx="1"/>
          </p:nvPr>
        </p:nvSpPr>
        <p:spPr>
          <a:xfrm>
            <a:off x="679441" y="1059451"/>
            <a:ext cx="10515600" cy="1703985"/>
          </a:xfrm>
        </p:spPr>
        <p:txBody>
          <a:bodyPr>
            <a:normAutofit fontScale="85000" lnSpcReduction="20000"/>
          </a:bodyPr>
          <a:lstStyle/>
          <a:p>
            <a:r>
              <a:rPr lang="zh-CN" altLang="en-US" dirty="0" smtClean="0"/>
              <a:t>对于树的分裂方法，它通过</a:t>
            </a:r>
            <a:r>
              <a:rPr lang="en-US" altLang="zh-CN" dirty="0" smtClean="0"/>
              <a:t>leaf-wise</a:t>
            </a:r>
            <a:r>
              <a:rPr lang="zh-CN" altLang="en-US" dirty="0" smtClean="0"/>
              <a:t>分裂产生比</a:t>
            </a:r>
            <a:r>
              <a:rPr lang="en-US" altLang="zh-CN" dirty="0" smtClean="0"/>
              <a:t>level-wise</a:t>
            </a:r>
            <a:r>
              <a:rPr lang="zh-CN" altLang="en-US" dirty="0" smtClean="0"/>
              <a:t>分裂更复杂的树，能够实现更</a:t>
            </a:r>
            <a:r>
              <a:rPr lang="zh-CN" altLang="en-US" dirty="0" smtClean="0"/>
              <a:t>高的准确率</a:t>
            </a:r>
            <a:endParaRPr lang="en-US" altLang="zh-CN" dirty="0" smtClean="0"/>
          </a:p>
          <a:p>
            <a:r>
              <a:rPr lang="en-US" altLang="zh-CN" dirty="0"/>
              <a:t>Level-</a:t>
            </a:r>
            <a:r>
              <a:rPr lang="en-US" altLang="zh-CN" dirty="0" smtClean="0"/>
              <a:t>wise</a:t>
            </a:r>
            <a:r>
              <a:rPr lang="zh-CN" altLang="en-US" dirty="0" smtClean="0"/>
              <a:t>同时</a:t>
            </a:r>
            <a:r>
              <a:rPr lang="zh-CN" altLang="en-US" dirty="0"/>
              <a:t>分裂同一层的叶子，容易进行多线程优化，也好控制模型复杂度，不容易过拟合。但实际上</a:t>
            </a:r>
            <a:r>
              <a:rPr lang="en-US" altLang="zh-CN" dirty="0"/>
              <a:t>Level-wise</a:t>
            </a:r>
            <a:r>
              <a:rPr lang="zh-CN" altLang="en-US" dirty="0"/>
              <a:t>是一种低效的算法，因为它不加区分的对待同一层的叶子，带来了很多没必要的开销，因为实际上很多叶子的分裂增益较低，没必要进行搜索和分裂。</a:t>
            </a:r>
            <a:endParaRPr lang="en-US" altLang="zh-CN" dirty="0" smtClean="0"/>
          </a:p>
        </p:txBody>
      </p:sp>
      <p:pic>
        <p:nvPicPr>
          <p:cNvPr id="4" name="图片 3"/>
          <p:cNvPicPr>
            <a:picLocks noChangeAspect="1"/>
          </p:cNvPicPr>
          <p:nvPr/>
        </p:nvPicPr>
        <p:blipFill>
          <a:blip r:embed="rId2"/>
          <a:stretch>
            <a:fillRect/>
          </a:stretch>
        </p:blipFill>
        <p:spPr>
          <a:xfrm>
            <a:off x="1141293" y="2626450"/>
            <a:ext cx="7999654" cy="3822057"/>
          </a:xfrm>
          <a:prstGeom prst="rect">
            <a:avLst/>
          </a:prstGeom>
        </p:spPr>
      </p:pic>
    </p:spTree>
    <p:extLst>
      <p:ext uri="{BB962C8B-B14F-4D97-AF65-F5344CB8AC3E}">
        <p14:creationId xmlns:p14="http://schemas.microsoft.com/office/powerpoint/2010/main" val="2692416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LightGBM</a:t>
            </a:r>
            <a:r>
              <a:rPr kumimoji="1" lang="zh-CN" altLang="en-US" dirty="0" smtClean="0"/>
              <a:t>的</a:t>
            </a:r>
            <a:r>
              <a:rPr kumimoji="1" lang="en-US" altLang="zh-CN" dirty="0" smtClean="0"/>
              <a:t>GOSS</a:t>
            </a:r>
            <a:r>
              <a:rPr kumimoji="1" lang="zh-CN" altLang="en-US" dirty="0" smtClean="0"/>
              <a:t>采样算法</a:t>
            </a:r>
            <a:endParaRPr kumimoji="1" lang="zh-CN" altLang="en-US" dirty="0"/>
          </a:p>
        </p:txBody>
      </p:sp>
      <p:sp>
        <p:nvSpPr>
          <p:cNvPr id="3" name="内容占位符 2"/>
          <p:cNvSpPr>
            <a:spLocks noGrp="1"/>
          </p:cNvSpPr>
          <p:nvPr>
            <p:ph idx="1"/>
          </p:nvPr>
        </p:nvSpPr>
        <p:spPr>
          <a:xfrm>
            <a:off x="404714" y="1449070"/>
            <a:ext cx="4111215" cy="4733772"/>
          </a:xfrm>
        </p:spPr>
        <p:txBody>
          <a:bodyPr>
            <a:normAutofit fontScale="70000" lnSpcReduction="20000"/>
          </a:bodyPr>
          <a:lstStyle/>
          <a:p>
            <a:r>
              <a:rPr kumimoji="1" lang="en-US" altLang="zh-CN" dirty="0"/>
              <a:t>GOSS</a:t>
            </a:r>
            <a:r>
              <a:rPr kumimoji="1" lang="zh-CN" altLang="en-US" dirty="0"/>
              <a:t>算法全称为</a:t>
            </a:r>
            <a:r>
              <a:rPr kumimoji="1" lang="en-US" altLang="zh-CN" dirty="0"/>
              <a:t>Gradient-based One-Side Sampling</a:t>
            </a:r>
            <a:r>
              <a:rPr kumimoji="1" lang="zh-CN" altLang="en-US" dirty="0"/>
              <a:t>，即基于梯度的单边采样算法。</a:t>
            </a:r>
          </a:p>
          <a:p>
            <a:endParaRPr kumimoji="1" lang="zh-CN" altLang="en-US" dirty="0"/>
          </a:p>
          <a:p>
            <a:r>
              <a:rPr kumimoji="1" lang="zh-CN" altLang="en-US" dirty="0"/>
              <a:t>其主要思想是通过对样本采样的方法来减少计算目标函数增益时候的复杂度。</a:t>
            </a:r>
          </a:p>
          <a:p>
            <a:pPr marL="0" indent="0">
              <a:buNone/>
            </a:pPr>
            <a:r>
              <a:rPr kumimoji="1" lang="zh-CN" altLang="en-US" dirty="0"/>
              <a:t>只对梯度绝对值较小的样本按照一定比例进行采样，而保留了梯度绝对值较大的样本。</a:t>
            </a:r>
          </a:p>
          <a:p>
            <a:endParaRPr kumimoji="1" lang="zh-CN" altLang="en-US" dirty="0"/>
          </a:p>
          <a:p>
            <a:r>
              <a:rPr kumimoji="1" lang="zh-CN" altLang="en-US" dirty="0"/>
              <a:t>这就是所谓的单边采样。由于目标函数增益主要来自于梯度绝对值较大的样本，因此这种方法在计算性能和计算精度之间取得了很好的平衡。</a:t>
            </a:r>
          </a:p>
        </p:txBody>
      </p:sp>
      <p:pic>
        <p:nvPicPr>
          <p:cNvPr id="4" name="图片 3"/>
          <p:cNvPicPr>
            <a:picLocks noChangeAspect="1"/>
          </p:cNvPicPr>
          <p:nvPr/>
        </p:nvPicPr>
        <p:blipFill>
          <a:blip r:embed="rId2"/>
          <a:stretch>
            <a:fillRect/>
          </a:stretch>
        </p:blipFill>
        <p:spPr>
          <a:xfrm>
            <a:off x="4515929" y="1059426"/>
            <a:ext cx="7513837" cy="4955935"/>
          </a:xfrm>
          <a:prstGeom prst="rect">
            <a:avLst/>
          </a:prstGeom>
        </p:spPr>
      </p:pic>
    </p:spTree>
    <p:extLst>
      <p:ext uri="{BB962C8B-B14F-4D97-AF65-F5344CB8AC3E}">
        <p14:creationId xmlns:p14="http://schemas.microsoft.com/office/powerpoint/2010/main" val="2776875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LightGBM</a:t>
            </a:r>
            <a:r>
              <a:rPr kumimoji="1" lang="zh-CN" altLang="en-US" dirty="0" smtClean="0"/>
              <a:t>的</a:t>
            </a:r>
            <a:r>
              <a:rPr kumimoji="1" lang="en-US" altLang="zh-CN" dirty="0" smtClean="0"/>
              <a:t>EFB</a:t>
            </a:r>
            <a:r>
              <a:rPr kumimoji="1" lang="zh-CN" altLang="en-US" dirty="0" smtClean="0"/>
              <a:t>算法</a:t>
            </a:r>
            <a:endParaRPr kumimoji="1" lang="zh-CN" altLang="en-US" dirty="0"/>
          </a:p>
        </p:txBody>
      </p:sp>
      <p:sp>
        <p:nvSpPr>
          <p:cNvPr id="3" name="内容占位符 2"/>
          <p:cNvSpPr>
            <a:spLocks noGrp="1"/>
          </p:cNvSpPr>
          <p:nvPr>
            <p:ph idx="1"/>
          </p:nvPr>
        </p:nvSpPr>
        <p:spPr>
          <a:xfrm>
            <a:off x="363708" y="1128064"/>
            <a:ext cx="11554412" cy="2710043"/>
          </a:xfrm>
        </p:spPr>
        <p:txBody>
          <a:bodyPr>
            <a:normAutofit fontScale="70000" lnSpcReduction="20000"/>
          </a:bodyPr>
          <a:lstStyle/>
          <a:p>
            <a:r>
              <a:rPr kumimoji="1" lang="en-US" altLang="zh-CN" dirty="0" smtClean="0"/>
              <a:t>EFB</a:t>
            </a:r>
            <a:r>
              <a:rPr kumimoji="1" lang="zh-CN" altLang="en-US" dirty="0"/>
              <a:t>算法全称是</a:t>
            </a:r>
            <a:r>
              <a:rPr kumimoji="1" lang="en-US" altLang="zh-CN" dirty="0"/>
              <a:t>Exclusive Feature Bundling</a:t>
            </a:r>
            <a:r>
              <a:rPr kumimoji="1" lang="zh-CN" altLang="en-US" dirty="0"/>
              <a:t>，即互斥特征绑定算法</a:t>
            </a:r>
            <a:r>
              <a:rPr kumimoji="1" lang="zh-CN" altLang="en-US" dirty="0" smtClean="0"/>
              <a:t>。可有效减少用于构建直方图</a:t>
            </a:r>
            <a:r>
              <a:rPr kumimoji="1" lang="zh-CN" altLang="en-US" dirty="0"/>
              <a:t>的特征数量，从而降低计算复杂度，尤其是特征中包含大量稀疏特征的时候。</a:t>
            </a:r>
          </a:p>
          <a:p>
            <a:endParaRPr kumimoji="1" lang="zh-CN" altLang="en-US" dirty="0"/>
          </a:p>
          <a:p>
            <a:r>
              <a:rPr kumimoji="1" lang="zh-CN" altLang="en-US" dirty="0"/>
              <a:t>在许多应用场景下，数据集中会有大量的稀疏特征，这些稀疏特征大部分样本都取值为</a:t>
            </a:r>
            <a:r>
              <a:rPr kumimoji="1" lang="en-US" altLang="zh-CN" dirty="0"/>
              <a:t>0</a:t>
            </a:r>
            <a:r>
              <a:rPr kumimoji="1" lang="zh-CN" altLang="en-US" dirty="0"/>
              <a:t>，只有少数样本取值非</a:t>
            </a:r>
            <a:r>
              <a:rPr kumimoji="1" lang="en-US" altLang="zh-CN" dirty="0"/>
              <a:t>0</a:t>
            </a:r>
            <a:r>
              <a:rPr kumimoji="1" lang="zh-CN" altLang="en-US" dirty="0" smtClean="0"/>
              <a:t>。通常可以认为这些稀疏特征是互斥</a:t>
            </a:r>
            <a:r>
              <a:rPr kumimoji="1" lang="zh-CN" altLang="en-US" dirty="0"/>
              <a:t>的，即它们几乎不会同时取非零值</a:t>
            </a:r>
            <a:r>
              <a:rPr kumimoji="1" lang="zh-CN" altLang="en-US" dirty="0" smtClean="0"/>
              <a:t>。利用这种</a:t>
            </a:r>
            <a:r>
              <a:rPr kumimoji="1" lang="zh-CN" altLang="en-US" dirty="0"/>
              <a:t>特性，可以通过对某些特征的取值重新编码，将多个这样互斥的特征捆绑成为一个新的特征。</a:t>
            </a:r>
          </a:p>
          <a:p>
            <a:endParaRPr kumimoji="1" lang="zh-CN" altLang="en-US" dirty="0"/>
          </a:p>
          <a:p>
            <a:r>
              <a:rPr kumimoji="1" lang="zh-CN" altLang="en-US" dirty="0" smtClean="0"/>
              <a:t>对于指定为类别</a:t>
            </a:r>
            <a:r>
              <a:rPr kumimoji="1" lang="zh-CN" altLang="en-US" dirty="0"/>
              <a:t>特征的特征，</a:t>
            </a:r>
            <a:r>
              <a:rPr kumimoji="1" lang="en-US" altLang="zh-CN" dirty="0" err="1"/>
              <a:t>LightGBM</a:t>
            </a:r>
            <a:r>
              <a:rPr kumimoji="1" lang="zh-CN" altLang="en-US" dirty="0"/>
              <a:t>可以直接将每个类别取值和一个</a:t>
            </a:r>
            <a:r>
              <a:rPr kumimoji="1" lang="en-US" altLang="zh-CN" dirty="0"/>
              <a:t>bin</a:t>
            </a:r>
            <a:r>
              <a:rPr kumimoji="1" lang="zh-CN" altLang="en-US" dirty="0"/>
              <a:t>关联，从而自动地处理它们，而无需预处理成</a:t>
            </a:r>
            <a:r>
              <a:rPr kumimoji="1" lang="en-US" altLang="zh-CN" dirty="0" err="1"/>
              <a:t>onehot</a:t>
            </a:r>
            <a:r>
              <a:rPr kumimoji="1" lang="zh-CN" altLang="en-US" dirty="0"/>
              <a:t>编码多此一举。</a:t>
            </a:r>
          </a:p>
        </p:txBody>
      </p:sp>
      <p:pic>
        <p:nvPicPr>
          <p:cNvPr id="4" name="图片 3"/>
          <p:cNvPicPr>
            <a:picLocks noChangeAspect="1"/>
          </p:cNvPicPr>
          <p:nvPr/>
        </p:nvPicPr>
        <p:blipFill>
          <a:blip r:embed="rId2"/>
          <a:stretch>
            <a:fillRect/>
          </a:stretch>
        </p:blipFill>
        <p:spPr>
          <a:xfrm>
            <a:off x="4954254" y="3935805"/>
            <a:ext cx="6014883" cy="2341178"/>
          </a:xfrm>
          <a:prstGeom prst="rect">
            <a:avLst/>
          </a:prstGeom>
        </p:spPr>
      </p:pic>
    </p:spTree>
    <p:extLst>
      <p:ext uri="{BB962C8B-B14F-4D97-AF65-F5344CB8AC3E}">
        <p14:creationId xmlns:p14="http://schemas.microsoft.com/office/powerpoint/2010/main" val="1039562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LightGBM</a:t>
            </a:r>
            <a:r>
              <a:rPr kumimoji="1" lang="zh-CN" altLang="en-US" dirty="0" smtClean="0"/>
              <a:t>的</a:t>
            </a:r>
            <a:r>
              <a:rPr kumimoji="1" lang="en-US" altLang="zh-CN" dirty="0" smtClean="0"/>
              <a:t>3</a:t>
            </a:r>
            <a:r>
              <a:rPr kumimoji="1" lang="zh-CN" altLang="en-US" dirty="0" smtClean="0"/>
              <a:t>个算法优化</a:t>
            </a:r>
            <a:endParaRPr kumimoji="1" lang="zh-CN" altLang="en-US" dirty="0"/>
          </a:p>
        </p:txBody>
      </p:sp>
      <p:sp>
        <p:nvSpPr>
          <p:cNvPr id="3" name="内容占位符 2"/>
          <p:cNvSpPr>
            <a:spLocks noGrp="1"/>
          </p:cNvSpPr>
          <p:nvPr>
            <p:ph idx="1"/>
          </p:nvPr>
        </p:nvSpPr>
        <p:spPr/>
        <p:txBody>
          <a:bodyPr/>
          <a:lstStyle/>
          <a:p>
            <a:r>
              <a:rPr kumimoji="1" lang="en-US" altLang="zh-CN" dirty="0" err="1"/>
              <a:t>XGBoost</a:t>
            </a:r>
            <a:r>
              <a:rPr kumimoji="1" lang="zh-CN" altLang="en-US" dirty="0"/>
              <a:t>模型训练的总体的复杂度可以粗略估计为：</a:t>
            </a:r>
          </a:p>
          <a:p>
            <a:pPr marL="0" indent="0">
              <a:buNone/>
            </a:pPr>
            <a:r>
              <a:rPr kumimoji="1" lang="en-US" altLang="zh-CN" dirty="0" smtClean="0"/>
              <a:t>	</a:t>
            </a:r>
            <a:r>
              <a:rPr kumimoji="1" lang="zh-CN" altLang="en-US" dirty="0" smtClean="0"/>
              <a:t>训练复杂度 </a:t>
            </a:r>
            <a:r>
              <a:rPr kumimoji="1" lang="en-US" altLang="zh-CN" dirty="0"/>
              <a:t>= </a:t>
            </a:r>
            <a:r>
              <a:rPr kumimoji="1" lang="zh-CN" altLang="en-US" dirty="0"/>
              <a:t>树的棵数</a:t>
            </a:r>
            <a:r>
              <a:rPr kumimoji="1" lang="en-US" altLang="zh-CN" dirty="0"/>
              <a:t>✖️</a:t>
            </a:r>
            <a:r>
              <a:rPr kumimoji="1" lang="zh-CN" altLang="en-US" dirty="0"/>
              <a:t>每棵树上叶子的数量</a:t>
            </a:r>
            <a:r>
              <a:rPr kumimoji="1" lang="en-US" altLang="zh-CN" dirty="0"/>
              <a:t>✖️</a:t>
            </a:r>
            <a:r>
              <a:rPr kumimoji="1" lang="zh-CN" altLang="en-US" dirty="0"/>
              <a:t>生成每片叶子的复杂度。</a:t>
            </a:r>
          </a:p>
          <a:p>
            <a:pPr marL="0" indent="0">
              <a:buNone/>
            </a:pPr>
            <a:r>
              <a:rPr kumimoji="1" lang="en-US" altLang="zh-CN" dirty="0" smtClean="0"/>
              <a:t>	</a:t>
            </a:r>
            <a:r>
              <a:rPr kumimoji="1" lang="zh-CN" altLang="en-US" dirty="0" smtClean="0"/>
              <a:t>生成</a:t>
            </a:r>
            <a:r>
              <a:rPr kumimoji="1" lang="zh-CN" altLang="en-US" dirty="0"/>
              <a:t>一片叶子的复杂度 </a:t>
            </a:r>
            <a:r>
              <a:rPr kumimoji="1" lang="en-US" altLang="zh-CN" dirty="0"/>
              <a:t>= </a:t>
            </a:r>
            <a:r>
              <a:rPr kumimoji="1" lang="zh-CN" altLang="en-US" dirty="0"/>
              <a:t>特征数量</a:t>
            </a:r>
            <a:r>
              <a:rPr kumimoji="1" lang="en-US" altLang="zh-CN" dirty="0"/>
              <a:t>✖️</a:t>
            </a:r>
            <a:r>
              <a:rPr kumimoji="1" lang="zh-CN" altLang="en-US" dirty="0"/>
              <a:t>候选分裂点数量</a:t>
            </a:r>
            <a:r>
              <a:rPr kumimoji="1" lang="en-US" altLang="zh-CN" dirty="0"/>
              <a:t>✖️</a:t>
            </a:r>
            <a:r>
              <a:rPr kumimoji="1" lang="zh-CN" altLang="en-US" dirty="0"/>
              <a:t>样本的数量。</a:t>
            </a:r>
          </a:p>
          <a:p>
            <a:endParaRPr kumimoji="1" lang="en-US" altLang="zh-CN" dirty="0" smtClean="0"/>
          </a:p>
          <a:p>
            <a:r>
              <a:rPr kumimoji="1" lang="en-US" altLang="zh-CN" dirty="0" err="1" smtClean="0"/>
              <a:t>LightGBM</a:t>
            </a:r>
            <a:r>
              <a:rPr kumimoji="1" lang="zh-CN" altLang="en-US" dirty="0"/>
              <a:t>的</a:t>
            </a:r>
            <a:r>
              <a:rPr kumimoji="1" lang="en-US" altLang="zh-CN" dirty="0"/>
              <a:t>3</a:t>
            </a:r>
            <a:r>
              <a:rPr kumimoji="1" lang="zh-CN" altLang="en-US" dirty="0" smtClean="0"/>
              <a:t>个算法改进：</a:t>
            </a:r>
            <a:endParaRPr kumimoji="1" lang="en-US" altLang="zh-CN" dirty="0" smtClean="0"/>
          </a:p>
          <a:p>
            <a:pPr lvl="1"/>
            <a:r>
              <a:rPr kumimoji="1" lang="en-US" altLang="zh-CN" dirty="0" err="1" smtClean="0"/>
              <a:t>Hitogram</a:t>
            </a:r>
            <a:r>
              <a:rPr kumimoji="1" lang="zh-CN" altLang="en-US" dirty="0"/>
              <a:t>算法的主要作用是减少候选分裂点</a:t>
            </a:r>
            <a:r>
              <a:rPr kumimoji="1" lang="zh-CN" altLang="en-US" dirty="0" smtClean="0"/>
              <a:t>数量</a:t>
            </a:r>
            <a:endParaRPr kumimoji="1" lang="en-US" altLang="zh-CN" dirty="0" smtClean="0"/>
          </a:p>
          <a:p>
            <a:pPr lvl="1"/>
            <a:r>
              <a:rPr kumimoji="1" lang="en-US" altLang="zh-CN" dirty="0" smtClean="0"/>
              <a:t>GOSS</a:t>
            </a:r>
            <a:r>
              <a:rPr kumimoji="1" lang="zh-CN" altLang="en-US" dirty="0"/>
              <a:t>算法的作用是减少样本的</a:t>
            </a:r>
            <a:r>
              <a:rPr kumimoji="1" lang="zh-CN" altLang="en-US" dirty="0" smtClean="0"/>
              <a:t>数量</a:t>
            </a:r>
            <a:endParaRPr kumimoji="1" lang="en-US" altLang="zh-CN" dirty="0" smtClean="0"/>
          </a:p>
          <a:p>
            <a:pPr lvl="1"/>
            <a:r>
              <a:rPr kumimoji="1" lang="en-US" altLang="zh-CN" dirty="0" smtClean="0"/>
              <a:t>EFB</a:t>
            </a:r>
            <a:r>
              <a:rPr kumimoji="1" lang="zh-CN" altLang="en-US" dirty="0"/>
              <a:t>算法的作用是减少特征的数量。</a:t>
            </a:r>
          </a:p>
        </p:txBody>
      </p:sp>
    </p:spTree>
    <p:extLst>
      <p:ext uri="{BB962C8B-B14F-4D97-AF65-F5344CB8AC3E}">
        <p14:creationId xmlns:p14="http://schemas.microsoft.com/office/powerpoint/2010/main" val="3530675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LightGBM</a:t>
            </a:r>
            <a:r>
              <a:rPr kumimoji="1" lang="zh-CN" altLang="en-US" dirty="0" smtClean="0"/>
              <a:t>特征并行</a:t>
            </a:r>
            <a:endParaRPr kumimoji="1" lang="zh-CN" altLang="en-US" dirty="0"/>
          </a:p>
        </p:txBody>
      </p:sp>
      <p:pic>
        <p:nvPicPr>
          <p:cNvPr id="4" name="图片 3"/>
          <p:cNvPicPr>
            <a:picLocks noChangeAspect="1"/>
          </p:cNvPicPr>
          <p:nvPr/>
        </p:nvPicPr>
        <p:blipFill>
          <a:blip r:embed="rId2"/>
          <a:stretch>
            <a:fillRect/>
          </a:stretch>
        </p:blipFill>
        <p:spPr>
          <a:xfrm>
            <a:off x="1784397" y="1231536"/>
            <a:ext cx="7654571" cy="5150474"/>
          </a:xfrm>
          <a:prstGeom prst="rect">
            <a:avLst/>
          </a:prstGeom>
        </p:spPr>
      </p:pic>
    </p:spTree>
    <p:extLst>
      <p:ext uri="{BB962C8B-B14F-4D97-AF65-F5344CB8AC3E}">
        <p14:creationId xmlns:p14="http://schemas.microsoft.com/office/powerpoint/2010/main" val="3014176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LightGBM</a:t>
            </a:r>
            <a:r>
              <a:rPr kumimoji="1" lang="zh-CN" altLang="en-US" dirty="0" smtClean="0"/>
              <a:t>特征并行</a:t>
            </a:r>
            <a:endParaRPr kumimoji="1" lang="zh-CN" altLang="en-US" dirty="0"/>
          </a:p>
        </p:txBody>
      </p:sp>
      <p:pic>
        <p:nvPicPr>
          <p:cNvPr id="4" name="图片 3"/>
          <p:cNvPicPr>
            <a:picLocks noChangeAspect="1"/>
          </p:cNvPicPr>
          <p:nvPr/>
        </p:nvPicPr>
        <p:blipFill>
          <a:blip r:embed="rId2"/>
          <a:stretch>
            <a:fillRect/>
          </a:stretch>
        </p:blipFill>
        <p:spPr>
          <a:xfrm>
            <a:off x="1305854" y="1332548"/>
            <a:ext cx="8594960" cy="5060694"/>
          </a:xfrm>
          <a:prstGeom prst="rect">
            <a:avLst/>
          </a:prstGeom>
        </p:spPr>
      </p:pic>
    </p:spTree>
    <p:extLst>
      <p:ext uri="{BB962C8B-B14F-4D97-AF65-F5344CB8AC3E}">
        <p14:creationId xmlns:p14="http://schemas.microsoft.com/office/powerpoint/2010/main" val="1565107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Adaboost</a:t>
            </a:r>
            <a:endParaRPr lang="zh-CN" altLang="en-US" dirty="0"/>
          </a:p>
        </p:txBody>
      </p:sp>
      <p:pic>
        <p:nvPicPr>
          <p:cNvPr id="3" name="图片 2">
            <a:extLst>
              <a:ext uri="{FF2B5EF4-FFF2-40B4-BE49-F238E27FC236}">
                <a16:creationId xmlns="" xmlns:a16="http://schemas.microsoft.com/office/drawing/2014/main" id="{0CD4AE10-ACA0-414D-96E6-150548DD0CAB}"/>
              </a:ext>
            </a:extLst>
          </p:cNvPr>
          <p:cNvPicPr>
            <a:picLocks noChangeAspect="1"/>
          </p:cNvPicPr>
          <p:nvPr/>
        </p:nvPicPr>
        <p:blipFill>
          <a:blip r:embed="rId3"/>
          <a:stretch>
            <a:fillRect/>
          </a:stretch>
        </p:blipFill>
        <p:spPr>
          <a:xfrm>
            <a:off x="3527846" y="660422"/>
            <a:ext cx="7455114" cy="5537156"/>
          </a:xfrm>
          <a:prstGeom prst="rect">
            <a:avLst/>
          </a:prstGeom>
        </p:spPr>
      </p:pic>
    </p:spTree>
    <p:extLst>
      <p:ext uri="{BB962C8B-B14F-4D97-AF65-F5344CB8AC3E}">
        <p14:creationId xmlns:p14="http://schemas.microsoft.com/office/powerpoint/2010/main" val="227420809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LightGBM</a:t>
            </a:r>
            <a:r>
              <a:rPr kumimoji="1" lang="zh-CN" altLang="en-US" dirty="0" smtClean="0"/>
              <a:t>数据并行</a:t>
            </a:r>
            <a:endParaRPr kumimoji="1" lang="zh-CN" altLang="en-US" dirty="0"/>
          </a:p>
        </p:txBody>
      </p:sp>
      <p:pic>
        <p:nvPicPr>
          <p:cNvPr id="4" name="图片 3"/>
          <p:cNvPicPr>
            <a:picLocks noChangeAspect="1"/>
          </p:cNvPicPr>
          <p:nvPr/>
        </p:nvPicPr>
        <p:blipFill>
          <a:blip r:embed="rId2"/>
          <a:stretch>
            <a:fillRect/>
          </a:stretch>
        </p:blipFill>
        <p:spPr>
          <a:xfrm>
            <a:off x="1727846" y="1332548"/>
            <a:ext cx="8591514" cy="5329723"/>
          </a:xfrm>
          <a:prstGeom prst="rect">
            <a:avLst/>
          </a:prstGeom>
        </p:spPr>
      </p:pic>
    </p:spTree>
    <p:extLst>
      <p:ext uri="{BB962C8B-B14F-4D97-AF65-F5344CB8AC3E}">
        <p14:creationId xmlns:p14="http://schemas.microsoft.com/office/powerpoint/2010/main" val="3249723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LightGBM</a:t>
            </a:r>
            <a:r>
              <a:rPr kumimoji="1" lang="zh-CN" altLang="en-US" dirty="0" smtClean="0"/>
              <a:t>数据并行</a:t>
            </a:r>
            <a:endParaRPr kumimoji="1" lang="zh-CN" altLang="en-US" dirty="0"/>
          </a:p>
        </p:txBody>
      </p:sp>
      <p:pic>
        <p:nvPicPr>
          <p:cNvPr id="4" name="图片 3"/>
          <p:cNvPicPr>
            <a:picLocks noChangeAspect="1"/>
          </p:cNvPicPr>
          <p:nvPr/>
        </p:nvPicPr>
        <p:blipFill>
          <a:blip r:embed="rId2"/>
          <a:stretch>
            <a:fillRect/>
          </a:stretch>
        </p:blipFill>
        <p:spPr>
          <a:xfrm>
            <a:off x="838200" y="1953051"/>
            <a:ext cx="10420389" cy="4014080"/>
          </a:xfrm>
          <a:prstGeom prst="rect">
            <a:avLst/>
          </a:prstGeom>
        </p:spPr>
      </p:pic>
    </p:spTree>
    <p:extLst>
      <p:ext uri="{BB962C8B-B14F-4D97-AF65-F5344CB8AC3E}">
        <p14:creationId xmlns:p14="http://schemas.microsoft.com/office/powerpoint/2010/main" val="15406053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参考资料</a:t>
            </a:r>
            <a:endParaRPr kumimoji="1" lang="zh-CN" altLang="en-US" dirty="0"/>
          </a:p>
        </p:txBody>
      </p:sp>
      <p:sp>
        <p:nvSpPr>
          <p:cNvPr id="4" name="内容占位符 3"/>
          <p:cNvSpPr>
            <a:spLocks noGrp="1"/>
          </p:cNvSpPr>
          <p:nvPr>
            <p:ph idx="1"/>
          </p:nvPr>
        </p:nvSpPr>
        <p:spPr>
          <a:xfrm>
            <a:off x="614048" y="900886"/>
            <a:ext cx="10739751" cy="5107039"/>
          </a:xfrm>
          <a:prstGeom prst="rect">
            <a:avLst/>
          </a:prstGeom>
        </p:spPr>
        <p:txBody>
          <a:bodyPr wrap="square">
            <a:spAutoFit/>
          </a:bodyPr>
          <a:lstStyle/>
          <a:p>
            <a:pPr marL="228600" indent="-228600">
              <a:lnSpc>
                <a:spcPct val="130000"/>
              </a:lnSpc>
              <a:spcBef>
                <a:spcPts val="1000"/>
              </a:spcBef>
              <a:buFont typeface="Arial" panose="020B0604020202020204" pitchFamily="34" charset="0"/>
              <a:buChar char="•"/>
            </a:pPr>
            <a:r>
              <a:rPr lang="zh-CN" altLang="en-US" sz="2000" dirty="0" smtClean="0"/>
              <a:t>李</a:t>
            </a:r>
            <a:r>
              <a:rPr lang="zh-CN" altLang="en-US" sz="2000" dirty="0"/>
              <a:t>航</a:t>
            </a:r>
            <a:r>
              <a:rPr lang="en-US" altLang="zh-CN" sz="2000" dirty="0"/>
              <a:t>《</a:t>
            </a:r>
            <a:r>
              <a:rPr lang="zh-CN" altLang="en-US" sz="2000" dirty="0"/>
              <a:t>统计学习方法</a:t>
            </a:r>
            <a:r>
              <a:rPr lang="en-US" altLang="zh-CN" sz="2000" dirty="0"/>
              <a:t>》</a:t>
            </a:r>
          </a:p>
          <a:p>
            <a:pPr marL="228600" indent="-228600">
              <a:lnSpc>
                <a:spcPct val="130000"/>
              </a:lnSpc>
              <a:spcBef>
                <a:spcPts val="1000"/>
              </a:spcBef>
              <a:buFont typeface="Arial" panose="020B0604020202020204" pitchFamily="34" charset="0"/>
              <a:buChar char="•"/>
            </a:pPr>
            <a:r>
              <a:rPr lang="zh-CN" altLang="en-US" sz="2000" dirty="0" smtClean="0"/>
              <a:t>陈天齐</a:t>
            </a:r>
            <a:r>
              <a:rPr lang="en-US" altLang="zh-CN" sz="2000" dirty="0" smtClean="0"/>
              <a:t>《Introduction to Boosted Trees》</a:t>
            </a:r>
          </a:p>
          <a:p>
            <a:pPr>
              <a:lnSpc>
                <a:spcPct val="130000"/>
              </a:lnSpc>
            </a:pPr>
            <a:r>
              <a:rPr lang="en-US" altLang="zh-CN" sz="2000" dirty="0"/>
              <a:t>GBDT</a:t>
            </a:r>
            <a:r>
              <a:rPr lang="zh-CN" altLang="en-US" sz="2000" dirty="0"/>
              <a:t>算法原理以及实例</a:t>
            </a:r>
            <a:r>
              <a:rPr lang="zh-CN" altLang="en-US" sz="2000" dirty="0" smtClean="0"/>
              <a:t>理解</a:t>
            </a:r>
            <a:endParaRPr lang="en-US" altLang="zh-CN" sz="2000" dirty="0" smtClean="0"/>
          </a:p>
          <a:p>
            <a:pPr lvl="1">
              <a:lnSpc>
                <a:spcPct val="130000"/>
              </a:lnSpc>
            </a:pPr>
            <a:r>
              <a:rPr lang="en-US" altLang="zh-CN" sz="1600" dirty="0">
                <a:hlinkClick r:id="rId2"/>
              </a:rPr>
              <a:t>https://blog.csdn.net/zpalyq110/article/details/</a:t>
            </a:r>
            <a:r>
              <a:rPr lang="en-US" altLang="zh-CN" sz="1600" dirty="0" smtClean="0">
                <a:hlinkClick r:id="rId2"/>
              </a:rPr>
              <a:t>79527653</a:t>
            </a:r>
            <a:endParaRPr lang="en-US" altLang="zh-CN" sz="1600" dirty="0" smtClean="0"/>
          </a:p>
          <a:p>
            <a:pPr lvl="1">
              <a:lnSpc>
                <a:spcPct val="130000"/>
              </a:lnSpc>
            </a:pPr>
            <a:r>
              <a:rPr lang="en-US" altLang="zh-CN" sz="1600" dirty="0">
                <a:solidFill>
                  <a:srgbClr val="3E3E3E"/>
                </a:solidFill>
                <a:latin typeface="Helvetica Neue"/>
                <a:hlinkClick r:id="rId3"/>
              </a:rPr>
              <a:t>https://github.com/Freemanzxp/</a:t>
            </a:r>
            <a:r>
              <a:rPr lang="en-US" altLang="zh-CN" sz="1600" dirty="0" smtClean="0">
                <a:solidFill>
                  <a:srgbClr val="3E3E3E"/>
                </a:solidFill>
                <a:latin typeface="Helvetica Neue"/>
                <a:hlinkClick r:id="rId3"/>
              </a:rPr>
              <a:t>GBDT_Simple_Tutorial</a:t>
            </a:r>
            <a:endParaRPr lang="zh-CN" altLang="en-US" sz="1600" dirty="0"/>
          </a:p>
          <a:p>
            <a:pPr>
              <a:lnSpc>
                <a:spcPct val="130000"/>
              </a:lnSpc>
            </a:pPr>
            <a:r>
              <a:rPr lang="en-US" altLang="zh-CN" sz="2000" dirty="0" err="1" smtClean="0"/>
              <a:t>XGBoost</a:t>
            </a:r>
            <a:r>
              <a:rPr lang="zh-CN" altLang="en-US" sz="2000" dirty="0" smtClean="0"/>
              <a:t>论文解读</a:t>
            </a:r>
            <a:endParaRPr lang="en-US" altLang="zh-CN" sz="2000" dirty="0" smtClean="0"/>
          </a:p>
          <a:p>
            <a:pPr lvl="1">
              <a:lnSpc>
                <a:spcPct val="130000"/>
              </a:lnSpc>
            </a:pPr>
            <a:r>
              <a:rPr lang="en-US" altLang="zh-CN" sz="1600" dirty="0" smtClean="0">
                <a:hlinkClick r:id="rId4"/>
              </a:rPr>
              <a:t>https</a:t>
            </a:r>
            <a:r>
              <a:rPr lang="en-US" altLang="zh-CN" sz="1600" dirty="0">
                <a:hlinkClick r:id="rId4"/>
              </a:rPr>
              <a:t>://</a:t>
            </a:r>
            <a:r>
              <a:rPr lang="en-US" altLang="zh-CN" sz="1600" dirty="0" smtClean="0">
                <a:hlinkClick r:id="rId4"/>
              </a:rPr>
              <a:t>jozeelin.github.io</a:t>
            </a:r>
            <a:r>
              <a:rPr lang="en-US" altLang="zh-CN" sz="1600" dirty="0">
                <a:hlinkClick r:id="rId4"/>
              </a:rPr>
              <a:t>/2019/07/19/XGBoost</a:t>
            </a:r>
            <a:r>
              <a:rPr lang="en-US" altLang="zh-CN" sz="1600" dirty="0" smtClean="0">
                <a:hlinkClick r:id="rId4"/>
              </a:rPr>
              <a:t>/</a:t>
            </a:r>
            <a:endParaRPr lang="en-US" altLang="zh-CN" sz="1600" dirty="0" smtClean="0"/>
          </a:p>
          <a:p>
            <a:pPr>
              <a:lnSpc>
                <a:spcPct val="130000"/>
              </a:lnSpc>
            </a:pPr>
            <a:r>
              <a:rPr lang="en-US" altLang="zh-CN" sz="2000" dirty="0"/>
              <a:t>GBDT</a:t>
            </a:r>
            <a:r>
              <a:rPr lang="zh-CN" altLang="en-US" sz="2000" dirty="0"/>
              <a:t>算法原理与系统设计简介</a:t>
            </a:r>
            <a:endParaRPr lang="en-US" altLang="zh-CN" sz="2000" dirty="0" smtClean="0"/>
          </a:p>
          <a:p>
            <a:pPr lvl="1">
              <a:lnSpc>
                <a:spcPct val="130000"/>
              </a:lnSpc>
            </a:pPr>
            <a:r>
              <a:rPr lang="en-US" altLang="zh-CN" sz="1600" dirty="0" smtClean="0">
                <a:hlinkClick r:id="rId5"/>
              </a:rPr>
              <a:t>http://wepon.me/files/gbdt.pdf</a:t>
            </a:r>
            <a:endParaRPr lang="en-US" altLang="zh-CN" sz="1600" dirty="0" smtClean="0"/>
          </a:p>
          <a:p>
            <a:pPr>
              <a:lnSpc>
                <a:spcPct val="130000"/>
              </a:lnSpc>
            </a:pPr>
            <a:r>
              <a:rPr lang="en-US" altLang="zh-CN" sz="2000" dirty="0" err="1"/>
              <a:t>AdaBoost</a:t>
            </a:r>
            <a:r>
              <a:rPr lang="zh-CN" altLang="en-US" sz="2000" dirty="0"/>
              <a:t>、</a:t>
            </a:r>
            <a:r>
              <a:rPr lang="en-US" altLang="zh-CN" sz="2000" dirty="0"/>
              <a:t>GBDT</a:t>
            </a:r>
            <a:r>
              <a:rPr lang="zh-CN" altLang="en-US" sz="2000" dirty="0"/>
              <a:t>、</a:t>
            </a:r>
            <a:r>
              <a:rPr lang="en-US" altLang="zh-CN" sz="2000" dirty="0"/>
              <a:t>RF</a:t>
            </a:r>
            <a:r>
              <a:rPr lang="zh-CN" altLang="en-US" sz="2000" dirty="0"/>
              <a:t>、</a:t>
            </a:r>
            <a:r>
              <a:rPr lang="en-US" altLang="zh-CN" sz="2000" dirty="0" err="1"/>
              <a:t>XGboost</a:t>
            </a:r>
            <a:r>
              <a:rPr lang="zh-CN" altLang="en-US" sz="2000" dirty="0"/>
              <a:t>、</a:t>
            </a:r>
            <a:r>
              <a:rPr lang="en-US" altLang="zh-CN" sz="2000" dirty="0" err="1"/>
              <a:t>LightGBM</a:t>
            </a:r>
            <a:r>
              <a:rPr lang="zh-CN" altLang="en-US" sz="2000" dirty="0"/>
              <a:t>的对比分析</a:t>
            </a:r>
          </a:p>
          <a:p>
            <a:pPr lvl="1">
              <a:lnSpc>
                <a:spcPct val="130000"/>
              </a:lnSpc>
              <a:spcBef>
                <a:spcPts val="1000"/>
              </a:spcBef>
            </a:pPr>
            <a:r>
              <a:rPr lang="en-US" altLang="zh-CN" sz="1600" dirty="0">
                <a:hlinkClick r:id="rId6"/>
              </a:rPr>
              <a:t>https://zhuanlan.zhihu.com/p/</a:t>
            </a:r>
            <a:r>
              <a:rPr lang="en-US" altLang="zh-CN" sz="1600" dirty="0" smtClean="0">
                <a:hlinkClick r:id="rId6"/>
              </a:rPr>
              <a:t>56137208</a:t>
            </a:r>
            <a:endParaRPr lang="en-US" altLang="zh-CN" sz="1600" dirty="0"/>
          </a:p>
        </p:txBody>
      </p:sp>
    </p:spTree>
    <p:extLst>
      <p:ext uri="{BB962C8B-B14F-4D97-AF65-F5344CB8AC3E}">
        <p14:creationId xmlns:p14="http://schemas.microsoft.com/office/powerpoint/2010/main" val="38985445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brightnessContrast bright="-31000" contrast="40000"/>
                    </a14:imgEffect>
                    <a14:imgEffect>
                      <a14:sharpenSoften amount="18000"/>
                    </a14:imgEffect>
                  </a14:imgLayer>
                </a14:imgProps>
              </a:ext>
              <a:ext uri="{28A0092B-C50C-407E-A947-70E740481C1C}">
                <a14:useLocalDpi xmlns:a14="http://schemas.microsoft.com/office/drawing/2010/main" val="0"/>
              </a:ext>
            </a:extLst>
          </a:blip>
          <a:stretch>
            <a:fillRect/>
          </a:stretch>
        </p:blipFill>
        <p:spPr>
          <a:xfrm>
            <a:off x="0" y="0"/>
            <a:ext cx="12201525" cy="6858000"/>
          </a:xfrm>
          <a:prstGeom prst="rect">
            <a:avLst/>
          </a:prstGeom>
        </p:spPr>
      </p:pic>
      <p:sp>
        <p:nvSpPr>
          <p:cNvPr id="6" name="矩形 5"/>
          <p:cNvSpPr/>
          <p:nvPr/>
        </p:nvSpPr>
        <p:spPr>
          <a:xfrm>
            <a:off x="0" y="1106129"/>
            <a:ext cx="12192000" cy="3569110"/>
          </a:xfrm>
          <a:prstGeom prst="rect">
            <a:avLst/>
          </a:prstGeom>
          <a:solidFill>
            <a:srgbClr val="9DBB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PingFang SC Semibold" charset="-122"/>
              <a:ea typeface="PingFang SC Semibold" charset="-122"/>
              <a:cs typeface="PingFang SC Semibold" charset="-122"/>
            </a:endParaRPr>
          </a:p>
        </p:txBody>
      </p:sp>
      <p:sp>
        <p:nvSpPr>
          <p:cNvPr id="9" name="文本框 8"/>
          <p:cNvSpPr txBox="1"/>
          <p:nvPr/>
        </p:nvSpPr>
        <p:spPr>
          <a:xfrm>
            <a:off x="5973881" y="5580564"/>
            <a:ext cx="6218119" cy="397510"/>
          </a:xfrm>
          <a:prstGeom prst="rect">
            <a:avLst/>
          </a:prstGeom>
          <a:noFill/>
          <a:effectLst/>
        </p:spPr>
        <p:txBody>
          <a:bodyPr wrap="square" lIns="91436" tIns="45719" rIns="91436" bIns="45719" rtlCol="0">
            <a:spAutoFit/>
          </a:bodyPr>
          <a:lstStyle/>
          <a:p>
            <a:r>
              <a:rPr lang="zh-CN" altLang="en-US" sz="2000" b="1" spc="300" dirty="0">
                <a:solidFill>
                  <a:schemeClr val="bg1"/>
                </a:solidFill>
                <a:latin typeface="PingFang SC Semibold" charset="-122"/>
                <a:ea typeface="PingFang SC Semibold" charset="-122"/>
                <a:cs typeface="PingFang SC Semibold" charset="-122"/>
              </a:rPr>
              <a:t>贪心学院讲师：</a:t>
            </a:r>
            <a:r>
              <a:rPr lang="zh-CN" altLang="en-US" sz="2000" b="1" dirty="0">
                <a:solidFill>
                  <a:schemeClr val="bg1"/>
                </a:solidFill>
                <a:latin typeface="PingFang SC Semibold" charset="-122"/>
                <a:ea typeface="PingFang SC Semibold" charset="-122"/>
                <a:cs typeface="PingFang SC Semibold" charset="-122"/>
              </a:rPr>
              <a:t> </a:t>
            </a:r>
            <a:endParaRPr lang="en-US" altLang="zh-CN" sz="2000" b="1" dirty="0">
              <a:solidFill>
                <a:schemeClr val="bg1"/>
              </a:solidFill>
              <a:latin typeface="PingFang SC Semibold" charset="-122"/>
              <a:ea typeface="PingFang SC Semibold" charset="-122"/>
              <a:cs typeface="PingFang SC Semibold" charset="-122"/>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636" y="1665515"/>
            <a:ext cx="2081602" cy="2080286"/>
          </a:xfrm>
          <a:prstGeom prst="rect">
            <a:avLst/>
          </a:prstGeom>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0910" y="1644529"/>
            <a:ext cx="2080286" cy="2080286"/>
          </a:xfrm>
          <a:prstGeom prst="rect">
            <a:avLst/>
          </a:prstGeom>
        </p:spPr>
      </p:pic>
      <p:cxnSp>
        <p:nvCxnSpPr>
          <p:cNvPr id="23" name="直接连接符 53"/>
          <p:cNvCxnSpPr/>
          <p:nvPr/>
        </p:nvCxnSpPr>
        <p:spPr>
          <a:xfrm flipV="1">
            <a:off x="6096000" y="1500312"/>
            <a:ext cx="9832" cy="2368720"/>
          </a:xfrm>
          <a:prstGeom prst="line">
            <a:avLst/>
          </a:prstGeom>
          <a:ln w="1587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058546" y="4027944"/>
            <a:ext cx="6395170" cy="400108"/>
          </a:xfrm>
          <a:prstGeom prst="rect">
            <a:avLst/>
          </a:prstGeom>
          <a:noFill/>
          <a:effectLst>
            <a:outerShdw blurRad="50800" dist="38100" dir="2700000" algn="tl" rotWithShape="0">
              <a:prstClr val="black">
                <a:alpha val="40000"/>
              </a:prstClr>
            </a:outerShdw>
          </a:effectLst>
        </p:spPr>
        <p:txBody>
          <a:bodyPr wrap="square" lIns="91436" tIns="45719" rIns="91436" bIns="45719" rtlCol="0">
            <a:spAutoFit/>
          </a:bodyPr>
          <a:lstStyle/>
          <a:p>
            <a:pPr algn="dist"/>
            <a:r>
              <a:rPr lang="zh-CN" altLang="en-US" sz="2000" b="1" spc="300" dirty="0">
                <a:solidFill>
                  <a:schemeClr val="bg1"/>
                </a:solidFill>
                <a:latin typeface="PingFang SC Semibold" charset="-122"/>
                <a:ea typeface="PingFang SC Semibold" charset="-122"/>
                <a:cs typeface="PingFang SC Semibold" charset="-122"/>
              </a:rPr>
              <a:t>贪心科技  让每个人享受个性化教育服务</a:t>
            </a:r>
          </a:p>
        </p:txBody>
      </p:sp>
      <p:sp>
        <p:nvSpPr>
          <p:cNvPr id="30" name="文本框 29"/>
          <p:cNvSpPr txBox="1"/>
          <p:nvPr/>
        </p:nvSpPr>
        <p:spPr>
          <a:xfrm>
            <a:off x="542166" y="5166831"/>
            <a:ext cx="4721921" cy="1200327"/>
          </a:xfrm>
          <a:prstGeom prst="rect">
            <a:avLst/>
          </a:prstGeom>
          <a:noFill/>
          <a:effectLst/>
        </p:spPr>
        <p:txBody>
          <a:bodyPr wrap="square" lIns="91436" tIns="45719" rIns="91436" bIns="45719" rtlCol="0">
            <a:spAutoFit/>
          </a:bodyPr>
          <a:lstStyle/>
          <a:p>
            <a:r>
              <a:rPr lang="en-US" altLang="zh-CN" sz="7200" b="1" dirty="0">
                <a:solidFill>
                  <a:schemeClr val="bg1"/>
                </a:solidFill>
                <a:latin typeface="PingFang SC Semibold" charset="-122"/>
                <a:ea typeface="PingFang SC Semibold" charset="-122"/>
                <a:cs typeface="PingFang SC Semibold" charset="-122"/>
              </a:rPr>
              <a:t>THANKS</a:t>
            </a:r>
            <a:r>
              <a:rPr lang="zh-CN" altLang="en-US" sz="7200" b="1" dirty="0">
                <a:solidFill>
                  <a:schemeClr val="bg1"/>
                </a:solidFill>
                <a:latin typeface="PingFang SC Semibold" charset="-122"/>
                <a:ea typeface="PingFang SC Semibold" charset="-122"/>
                <a:cs typeface="PingFang SC Semibold" charset="-122"/>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Adaboost</a:t>
            </a:r>
            <a:r>
              <a:rPr lang="en-US" altLang="zh-CN" dirty="0"/>
              <a:t> </a:t>
            </a:r>
            <a:r>
              <a:rPr lang="zh-CN" altLang="en-US" dirty="0"/>
              <a:t>例子</a:t>
            </a:r>
          </a:p>
        </p:txBody>
      </p:sp>
      <p:pic>
        <p:nvPicPr>
          <p:cNvPr id="3" name="图片 2">
            <a:extLst>
              <a:ext uri="{FF2B5EF4-FFF2-40B4-BE49-F238E27FC236}">
                <a16:creationId xmlns="" xmlns:a16="http://schemas.microsoft.com/office/drawing/2014/main" id="{6D23EF73-B9BF-483D-B4AD-D6744D945370}"/>
              </a:ext>
            </a:extLst>
          </p:cNvPr>
          <p:cNvPicPr>
            <a:picLocks noChangeAspect="1"/>
          </p:cNvPicPr>
          <p:nvPr/>
        </p:nvPicPr>
        <p:blipFill>
          <a:blip r:embed="rId3"/>
          <a:stretch>
            <a:fillRect/>
          </a:stretch>
        </p:blipFill>
        <p:spPr>
          <a:xfrm>
            <a:off x="1595437" y="2078990"/>
            <a:ext cx="9001125" cy="3086100"/>
          </a:xfrm>
          <a:prstGeom prst="rect">
            <a:avLst/>
          </a:prstGeom>
        </p:spPr>
      </p:pic>
    </p:spTree>
    <p:extLst>
      <p:ext uri="{BB962C8B-B14F-4D97-AF65-F5344CB8AC3E}">
        <p14:creationId xmlns:p14="http://schemas.microsoft.com/office/powerpoint/2010/main" val="105102984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Adaboost</a:t>
            </a:r>
            <a:r>
              <a:rPr lang="en-US" altLang="zh-CN" dirty="0"/>
              <a:t> </a:t>
            </a:r>
            <a:r>
              <a:rPr lang="zh-CN" altLang="en-US" dirty="0"/>
              <a:t>例子</a:t>
            </a:r>
          </a:p>
        </p:txBody>
      </p:sp>
      <p:pic>
        <p:nvPicPr>
          <p:cNvPr id="3" name="图片 2">
            <a:extLst>
              <a:ext uri="{FF2B5EF4-FFF2-40B4-BE49-F238E27FC236}">
                <a16:creationId xmlns="" xmlns:a16="http://schemas.microsoft.com/office/drawing/2014/main" id="{47776151-896E-4792-B626-65BE555F450B}"/>
              </a:ext>
            </a:extLst>
          </p:cNvPr>
          <p:cNvPicPr>
            <a:picLocks noChangeAspect="1"/>
          </p:cNvPicPr>
          <p:nvPr/>
        </p:nvPicPr>
        <p:blipFill>
          <a:blip r:embed="rId3"/>
          <a:stretch>
            <a:fillRect/>
          </a:stretch>
        </p:blipFill>
        <p:spPr>
          <a:xfrm>
            <a:off x="2122805" y="2670176"/>
            <a:ext cx="7477560" cy="4187824"/>
          </a:xfrm>
          <a:prstGeom prst="rect">
            <a:avLst/>
          </a:prstGeom>
        </p:spPr>
      </p:pic>
      <p:pic>
        <p:nvPicPr>
          <p:cNvPr id="4" name="图片 3">
            <a:extLst>
              <a:ext uri="{FF2B5EF4-FFF2-40B4-BE49-F238E27FC236}">
                <a16:creationId xmlns="" xmlns:a16="http://schemas.microsoft.com/office/drawing/2014/main" id="{36995AF1-1F83-4725-AF28-545FD5265BB3}"/>
              </a:ext>
            </a:extLst>
          </p:cNvPr>
          <p:cNvPicPr>
            <a:picLocks noChangeAspect="1"/>
          </p:cNvPicPr>
          <p:nvPr/>
        </p:nvPicPr>
        <p:blipFill>
          <a:blip r:embed="rId4"/>
          <a:stretch>
            <a:fillRect/>
          </a:stretch>
        </p:blipFill>
        <p:spPr>
          <a:xfrm>
            <a:off x="2326640" y="1247251"/>
            <a:ext cx="7273725" cy="1524524"/>
          </a:xfrm>
          <a:prstGeom prst="rect">
            <a:avLst/>
          </a:prstGeom>
        </p:spPr>
      </p:pic>
    </p:spTree>
    <p:extLst>
      <p:ext uri="{BB962C8B-B14F-4D97-AF65-F5344CB8AC3E}">
        <p14:creationId xmlns:p14="http://schemas.microsoft.com/office/powerpoint/2010/main" val="209599876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Adaboost</a:t>
            </a:r>
            <a:r>
              <a:rPr lang="en-US" altLang="zh-CN" dirty="0"/>
              <a:t> </a:t>
            </a:r>
            <a:r>
              <a:rPr lang="zh-CN" altLang="en-US" dirty="0"/>
              <a:t>例子</a:t>
            </a:r>
          </a:p>
        </p:txBody>
      </p:sp>
      <p:pic>
        <p:nvPicPr>
          <p:cNvPr id="3" name="图片 2">
            <a:extLst>
              <a:ext uri="{FF2B5EF4-FFF2-40B4-BE49-F238E27FC236}">
                <a16:creationId xmlns="" xmlns:a16="http://schemas.microsoft.com/office/drawing/2014/main" id="{F9F5CF20-FB4C-480F-8DF6-76C8FFB949A4}"/>
              </a:ext>
            </a:extLst>
          </p:cNvPr>
          <p:cNvPicPr>
            <a:picLocks noChangeAspect="1"/>
          </p:cNvPicPr>
          <p:nvPr/>
        </p:nvPicPr>
        <p:blipFill>
          <a:blip r:embed="rId3"/>
          <a:stretch>
            <a:fillRect/>
          </a:stretch>
        </p:blipFill>
        <p:spPr>
          <a:xfrm>
            <a:off x="1530718" y="1357078"/>
            <a:ext cx="8896350" cy="4810125"/>
          </a:xfrm>
          <a:prstGeom prst="rect">
            <a:avLst/>
          </a:prstGeom>
        </p:spPr>
      </p:pic>
    </p:spTree>
    <p:extLst>
      <p:ext uri="{BB962C8B-B14F-4D97-AF65-F5344CB8AC3E}">
        <p14:creationId xmlns:p14="http://schemas.microsoft.com/office/powerpoint/2010/main" val="3504902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Adaboost</a:t>
            </a:r>
            <a:r>
              <a:rPr lang="en-US" altLang="zh-CN" dirty="0"/>
              <a:t> </a:t>
            </a:r>
            <a:r>
              <a:rPr lang="zh-CN" altLang="en-US" dirty="0"/>
              <a:t>例子</a:t>
            </a:r>
          </a:p>
        </p:txBody>
      </p:sp>
      <p:pic>
        <p:nvPicPr>
          <p:cNvPr id="3" name="图片 2">
            <a:extLst>
              <a:ext uri="{FF2B5EF4-FFF2-40B4-BE49-F238E27FC236}">
                <a16:creationId xmlns="" xmlns:a16="http://schemas.microsoft.com/office/drawing/2014/main" id="{CF32D171-4D53-47BC-89D6-2C55FC82965E}"/>
              </a:ext>
            </a:extLst>
          </p:cNvPr>
          <p:cNvPicPr>
            <a:picLocks noChangeAspect="1"/>
          </p:cNvPicPr>
          <p:nvPr/>
        </p:nvPicPr>
        <p:blipFill>
          <a:blip r:embed="rId3"/>
          <a:stretch>
            <a:fillRect/>
          </a:stretch>
        </p:blipFill>
        <p:spPr>
          <a:xfrm>
            <a:off x="1870911" y="1010018"/>
            <a:ext cx="8763000" cy="3495675"/>
          </a:xfrm>
          <a:prstGeom prst="rect">
            <a:avLst/>
          </a:prstGeom>
        </p:spPr>
      </p:pic>
      <p:pic>
        <p:nvPicPr>
          <p:cNvPr id="4" name="图片 3">
            <a:extLst>
              <a:ext uri="{FF2B5EF4-FFF2-40B4-BE49-F238E27FC236}">
                <a16:creationId xmlns="" xmlns:a16="http://schemas.microsoft.com/office/drawing/2014/main" id="{C00279CE-C18D-4636-A126-8CA6375A78C6}"/>
              </a:ext>
            </a:extLst>
          </p:cNvPr>
          <p:cNvPicPr>
            <a:picLocks noChangeAspect="1"/>
          </p:cNvPicPr>
          <p:nvPr/>
        </p:nvPicPr>
        <p:blipFill>
          <a:blip r:embed="rId4"/>
          <a:stretch>
            <a:fillRect/>
          </a:stretch>
        </p:blipFill>
        <p:spPr>
          <a:xfrm>
            <a:off x="2356051" y="4505693"/>
            <a:ext cx="7467600" cy="1991360"/>
          </a:xfrm>
          <a:prstGeom prst="rect">
            <a:avLst/>
          </a:prstGeom>
        </p:spPr>
      </p:pic>
    </p:spTree>
    <p:extLst>
      <p:ext uri="{BB962C8B-B14F-4D97-AF65-F5344CB8AC3E}">
        <p14:creationId xmlns:p14="http://schemas.microsoft.com/office/powerpoint/2010/main" val="172343013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CART</a:t>
            </a:r>
            <a:r>
              <a:rPr kumimoji="1" lang="zh-CN" altLang="en-US" dirty="0" smtClean="0"/>
              <a:t>回归树</a:t>
            </a:r>
            <a:endParaRPr kumimoji="1" lang="zh-CN" altLang="en-US" dirty="0"/>
          </a:p>
        </p:txBody>
      </p:sp>
      <p:sp>
        <p:nvSpPr>
          <p:cNvPr id="3" name="内容占位符 2"/>
          <p:cNvSpPr>
            <a:spLocks noGrp="1"/>
          </p:cNvSpPr>
          <p:nvPr>
            <p:ph idx="1"/>
          </p:nvPr>
        </p:nvSpPr>
        <p:spPr/>
        <p:txBody>
          <a:bodyPr>
            <a:normAutofit/>
          </a:bodyPr>
          <a:lstStyle/>
          <a:p>
            <a:r>
              <a:rPr kumimoji="1" lang="zh-CN" altLang="en-US" dirty="0"/>
              <a:t>首先，</a:t>
            </a:r>
            <a:r>
              <a:rPr kumimoji="1" lang="en-US" altLang="zh-CN" dirty="0"/>
              <a:t>GBDT</a:t>
            </a:r>
            <a:r>
              <a:rPr kumimoji="1" lang="zh-CN" altLang="en-US" dirty="0"/>
              <a:t>使用的决策树是</a:t>
            </a:r>
            <a:r>
              <a:rPr kumimoji="1" lang="en-US" altLang="zh-CN" dirty="0"/>
              <a:t>CART</a:t>
            </a:r>
            <a:r>
              <a:rPr kumimoji="1" lang="zh-CN" altLang="en-US" dirty="0"/>
              <a:t>回归树，无论是处理回归问题还是二分类以及多分类，</a:t>
            </a:r>
            <a:r>
              <a:rPr kumimoji="1" lang="en-US" altLang="zh-CN" dirty="0"/>
              <a:t>GBDT</a:t>
            </a:r>
            <a:r>
              <a:rPr kumimoji="1" lang="zh-CN" altLang="en-US" dirty="0" smtClean="0"/>
              <a:t>使用的决策树都</a:t>
            </a:r>
            <a:r>
              <a:rPr kumimoji="1" lang="zh-CN" altLang="en-US" dirty="0"/>
              <a:t>是都是</a:t>
            </a:r>
            <a:r>
              <a:rPr kumimoji="1" lang="en-US" altLang="zh-CN" dirty="0"/>
              <a:t>CART</a:t>
            </a:r>
            <a:r>
              <a:rPr kumimoji="1" lang="zh-CN" altLang="en-US" dirty="0"/>
              <a:t>回归树</a:t>
            </a:r>
            <a:r>
              <a:rPr kumimoji="1" lang="zh-CN" altLang="en-US" dirty="0" smtClean="0"/>
              <a:t>。</a:t>
            </a:r>
            <a:endParaRPr kumimoji="1" lang="en-US" altLang="zh-CN" dirty="0" smtClean="0"/>
          </a:p>
          <a:p>
            <a:r>
              <a:rPr kumimoji="1" lang="zh-CN" altLang="en-US" dirty="0" smtClean="0"/>
              <a:t>为什么</a:t>
            </a:r>
            <a:r>
              <a:rPr kumimoji="1" lang="zh-CN" altLang="en-US" dirty="0"/>
              <a:t>不用</a:t>
            </a:r>
            <a:r>
              <a:rPr kumimoji="1" lang="en-US" altLang="zh-CN" dirty="0"/>
              <a:t>CART</a:t>
            </a:r>
            <a:r>
              <a:rPr kumimoji="1" lang="zh-CN" altLang="en-US" dirty="0"/>
              <a:t>分类树呢？因为</a:t>
            </a:r>
            <a:r>
              <a:rPr kumimoji="1" lang="en-US" altLang="zh-CN" dirty="0"/>
              <a:t>GBDT</a:t>
            </a:r>
            <a:r>
              <a:rPr kumimoji="1" lang="zh-CN" altLang="en-US" dirty="0"/>
              <a:t>每次迭代要拟合的是梯度值，是连续值所以要用回归树。</a:t>
            </a:r>
          </a:p>
          <a:p>
            <a:r>
              <a:rPr kumimoji="1" lang="zh-CN" altLang="en-US" dirty="0" smtClean="0"/>
              <a:t>树算法最重要是寻找最佳</a:t>
            </a:r>
            <a:r>
              <a:rPr kumimoji="1" lang="zh-CN" altLang="en-US" dirty="0"/>
              <a:t>的划分点</a:t>
            </a:r>
            <a:r>
              <a:rPr kumimoji="1" lang="zh-CN" altLang="en-US" dirty="0" smtClean="0"/>
              <a:t>，分类树用纯度来判断最佳划分点使用信息增益（</a:t>
            </a:r>
            <a:r>
              <a:rPr kumimoji="1" lang="en-US" altLang="zh-CN" dirty="0" smtClean="0"/>
              <a:t>ID3</a:t>
            </a:r>
            <a:r>
              <a:rPr kumimoji="1" lang="zh-CN" altLang="en-US" dirty="0" smtClean="0"/>
              <a:t>算法），信息增益比（</a:t>
            </a:r>
            <a:r>
              <a:rPr kumimoji="1" lang="en-US" altLang="zh-CN" dirty="0" smtClean="0"/>
              <a:t>C4.5</a:t>
            </a:r>
            <a:r>
              <a:rPr kumimoji="1" lang="zh-CN" altLang="en-US" dirty="0" smtClean="0"/>
              <a:t>算法），基</a:t>
            </a:r>
            <a:r>
              <a:rPr kumimoji="1" lang="zh-CN" altLang="en-US" dirty="0"/>
              <a:t>尼</a:t>
            </a:r>
            <a:r>
              <a:rPr kumimoji="1" lang="zh-CN" altLang="en-US" dirty="0" smtClean="0"/>
              <a:t>系数（</a:t>
            </a:r>
            <a:r>
              <a:rPr kumimoji="1" lang="en-US" altLang="zh-CN" dirty="0" smtClean="0"/>
              <a:t>CART</a:t>
            </a:r>
            <a:r>
              <a:rPr kumimoji="1" lang="zh-CN" altLang="en-US" dirty="0" smtClean="0"/>
              <a:t>分类树）</a:t>
            </a:r>
            <a:r>
              <a:rPr kumimoji="1" lang="zh-CN" altLang="en-US" dirty="0"/>
              <a:t>。</a:t>
            </a:r>
            <a:r>
              <a:rPr kumimoji="1" lang="zh-CN" altLang="en-US" dirty="0" smtClean="0"/>
              <a:t>但是在回归树</a:t>
            </a:r>
            <a:r>
              <a:rPr kumimoji="1" lang="zh-CN" altLang="en-US" dirty="0"/>
              <a:t>中的样本标签是连续数值</a:t>
            </a:r>
            <a:r>
              <a:rPr kumimoji="1" lang="zh-CN" altLang="en-US" dirty="0" smtClean="0"/>
              <a:t>，可划分点</a:t>
            </a:r>
            <a:r>
              <a:rPr kumimoji="1" lang="zh-CN" altLang="en-US" dirty="0"/>
              <a:t>包含了所有特征的所有可取的值。</a:t>
            </a:r>
            <a:r>
              <a:rPr kumimoji="1" lang="zh-CN" altLang="en-US" dirty="0" smtClean="0"/>
              <a:t>所以再使用熵之类</a:t>
            </a:r>
            <a:r>
              <a:rPr kumimoji="1" lang="zh-CN" altLang="en-US" dirty="0"/>
              <a:t>的指标不再合适，取而代之的是平方误差，它能很好的评判拟合程度。</a:t>
            </a:r>
          </a:p>
          <a:p>
            <a:pPr marL="0" indent="0">
              <a:buNone/>
            </a:pPr>
            <a:endParaRPr kumimoji="1" lang="zh-CN" altLang="en-US" dirty="0"/>
          </a:p>
        </p:txBody>
      </p:sp>
    </p:spTree>
    <p:extLst>
      <p:ext uri="{BB962C8B-B14F-4D97-AF65-F5344CB8AC3E}">
        <p14:creationId xmlns:p14="http://schemas.microsoft.com/office/powerpoint/2010/main" val="230558867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2673</TotalTime>
  <Words>1829</Words>
  <Application>Microsoft Macintosh PowerPoint</Application>
  <PresentationFormat>自定义</PresentationFormat>
  <Paragraphs>274</Paragraphs>
  <Slides>43</Slides>
  <Notes>23</Notes>
  <HiddenSlides>0</HiddenSlides>
  <MMClips>0</MMClips>
  <ScaleCrop>false</ScaleCrop>
  <HeadingPairs>
    <vt:vector size="4" baseType="variant">
      <vt:variant>
        <vt:lpstr>主题</vt:lpstr>
      </vt:variant>
      <vt:variant>
        <vt:i4>1</vt:i4>
      </vt:variant>
      <vt:variant>
        <vt:lpstr>幻灯片标题</vt:lpstr>
      </vt:variant>
      <vt:variant>
        <vt:i4>43</vt:i4>
      </vt:variant>
    </vt:vector>
  </HeadingPairs>
  <TitlesOfParts>
    <vt:vector size="44" baseType="lpstr">
      <vt:lpstr>Office Theme</vt:lpstr>
      <vt:lpstr>PowerPoint 演示文稿</vt:lpstr>
      <vt:lpstr>学习思路</vt:lpstr>
      <vt:lpstr>Adaboost</vt:lpstr>
      <vt:lpstr>Adaboost</vt:lpstr>
      <vt:lpstr>Adaboost 例子</vt:lpstr>
      <vt:lpstr>Adaboost 例子</vt:lpstr>
      <vt:lpstr>Adaboost 例子</vt:lpstr>
      <vt:lpstr>Adaboost 例子</vt:lpstr>
      <vt:lpstr>CART回归树</vt:lpstr>
      <vt:lpstr>CART回归树算法1</vt:lpstr>
      <vt:lpstr>CART回归树算法2</vt:lpstr>
      <vt:lpstr>提升树-回归问题例子</vt:lpstr>
      <vt:lpstr>提升树-回归问题例子</vt:lpstr>
      <vt:lpstr>提升树-回归问题例子</vt:lpstr>
      <vt:lpstr>提升树-回归问题例子</vt:lpstr>
      <vt:lpstr>提升树-回归问题例子</vt:lpstr>
      <vt:lpstr>GBDT（梯度提升树）</vt:lpstr>
      <vt:lpstr>GBDT</vt:lpstr>
      <vt:lpstr>GBDT 例子</vt:lpstr>
      <vt:lpstr>GBDT 例子</vt:lpstr>
      <vt:lpstr>GBDT例子</vt:lpstr>
      <vt:lpstr>GBDT 例子</vt:lpstr>
      <vt:lpstr>GBDT 例子</vt:lpstr>
      <vt:lpstr>GBDT 例子</vt:lpstr>
      <vt:lpstr>GBDT 例子</vt:lpstr>
      <vt:lpstr>GBDT 例子</vt:lpstr>
      <vt:lpstr>GBDT总结</vt:lpstr>
      <vt:lpstr>XGBoost</vt:lpstr>
      <vt:lpstr>XGBoost的近似算法</vt:lpstr>
      <vt:lpstr>XGBoost的特点</vt:lpstr>
      <vt:lpstr>XGBoost的系统设计</vt:lpstr>
      <vt:lpstr>LightGBM</vt:lpstr>
      <vt:lpstr>LightGBM的直方图算法</vt:lpstr>
      <vt:lpstr>LightGBM的leaf-wise分裂</vt:lpstr>
      <vt:lpstr>LightGBM的GOSS采样算法</vt:lpstr>
      <vt:lpstr>LightGBM的EFB算法</vt:lpstr>
      <vt:lpstr>LightGBM的3个算法优化</vt:lpstr>
      <vt:lpstr>LightGBM特征并行</vt:lpstr>
      <vt:lpstr>LightGBM特征并行</vt:lpstr>
      <vt:lpstr>LightGBM数据并行</vt:lpstr>
      <vt:lpstr>LightGBM数据并行</vt:lpstr>
      <vt:lpstr>参考资料</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机器学习入门</dc:title>
  <dc:creator>Yuan Yuan</dc:creator>
  <cp:lastModifiedBy>wmy</cp:lastModifiedBy>
  <cp:revision>120</cp:revision>
  <dcterms:created xsi:type="dcterms:W3CDTF">2019-05-16T06:19:00Z</dcterms:created>
  <dcterms:modified xsi:type="dcterms:W3CDTF">2019-12-01T09:12:02Z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